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56" r:id="rId2"/>
    <p:sldId id="277" r:id="rId3"/>
    <p:sldId id="261" r:id="rId4"/>
    <p:sldId id="260" r:id="rId5"/>
    <p:sldId id="300" r:id="rId6"/>
    <p:sldId id="301" r:id="rId7"/>
    <p:sldId id="302" r:id="rId8"/>
    <p:sldId id="304" r:id="rId9"/>
    <p:sldId id="305" r:id="rId10"/>
    <p:sldId id="30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2F94B-E5DD-4381-AB05-8C33FBC4B3C4}" type="datetimeFigureOut">
              <a:rPr lang="fr-FR" smtClean="0"/>
              <a:t>11/11/2015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3665-E22A-4392-81FD-1F76B7C75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0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256">
              <a:srgbClr val="474747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8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11/11/2015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772400" cy="1728192"/>
          </a:xfr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HARCELEMENTS ENTRE ELEVES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8060432" cy="4104456"/>
          </a:xfrm>
        </p:spPr>
        <p:txBody>
          <a:bodyPr>
            <a:normAutofit fontScale="40000" lnSpcReduction="20000"/>
          </a:bodyPr>
          <a:lstStyle/>
          <a:p>
            <a:endParaRPr lang="fr-FR" sz="6500" dirty="0" smtClean="0"/>
          </a:p>
          <a:p>
            <a:pPr algn="ctr"/>
            <a:r>
              <a:rPr lang="fr-FR" sz="6500" dirty="0" smtClean="0">
                <a:solidFill>
                  <a:srgbClr val="009900"/>
                </a:solidFill>
              </a:rPr>
              <a:t>Structure et dynamique du phénomène </a:t>
            </a:r>
          </a:p>
          <a:p>
            <a:pPr algn="ctr"/>
            <a:endParaRPr lang="fr-FR" sz="6500" dirty="0" smtClean="0">
              <a:solidFill>
                <a:srgbClr val="009900"/>
              </a:solidFill>
            </a:endParaRPr>
          </a:p>
          <a:p>
            <a:pPr algn="ctr"/>
            <a:r>
              <a:rPr lang="fr-FR" sz="6500" dirty="0" smtClean="0">
                <a:solidFill>
                  <a:srgbClr val="009900"/>
                </a:solidFill>
              </a:rPr>
              <a:t>stratégies de prévention et de résolution des cas</a:t>
            </a:r>
          </a:p>
          <a:p>
            <a:endParaRPr lang="fr-FR" sz="6500" dirty="0">
              <a:solidFill>
                <a:srgbClr val="009900"/>
              </a:solidFill>
            </a:endParaRPr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pPr algn="ctr"/>
            <a:r>
              <a:rPr lang="fr-FR" sz="5100" i="1" dirty="0" smtClean="0"/>
              <a:t>Bertrand GARDETTE</a:t>
            </a:r>
          </a:p>
          <a:p>
            <a:pPr algn="ctr"/>
            <a:r>
              <a:rPr lang="fr-FR" sz="5100" i="1" dirty="0" smtClean="0"/>
              <a:t>Association pour la Prévention des phénomènes de Harcèlement Entre Elèves</a:t>
            </a:r>
          </a:p>
          <a:p>
            <a:pPr algn="ctr"/>
            <a:r>
              <a:rPr lang="fr-FR" sz="5100" i="1" dirty="0" smtClean="0"/>
              <a:t>NAMUR, 12 novembre 2015</a:t>
            </a:r>
            <a:endParaRPr lang="fr-FR" sz="5100" i="1" dirty="0"/>
          </a:p>
        </p:txBody>
      </p:sp>
    </p:spTree>
    <p:extLst>
      <p:ext uri="{BB962C8B-B14F-4D97-AF65-F5344CB8AC3E}">
        <p14:creationId xmlns:p14="http://schemas.microsoft.com/office/powerpoint/2010/main" val="3657958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à l’épreuve des contraintes de l’institution scolaire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Les politiques ministérielles de prévention, aussi volontaristes soient-elles, se heurtent à  la réalité de </a:t>
            </a:r>
            <a:r>
              <a:rPr lang="fr-FR" dirty="0" smtClean="0"/>
              <a:t>l’organisation et du temps scolaires</a:t>
            </a:r>
            <a:endParaRPr lang="fr-FR" dirty="0"/>
          </a:p>
          <a:p>
            <a:pPr marL="228600" lvl="1"/>
            <a:endParaRPr lang="fr-FR" dirty="0"/>
          </a:p>
          <a:p>
            <a:pPr marL="228600" lvl="1"/>
            <a:r>
              <a:rPr lang="fr-FR" dirty="0" smtClean="0"/>
              <a:t>Le traitement de chaque cas de harcèlement nécessite de 6 à 8 heures de travail (de la détection à l’assurance de la neutralisation)</a:t>
            </a:r>
          </a:p>
          <a:p>
            <a:pPr marL="228600" lvl="1"/>
            <a:r>
              <a:rPr lang="fr-FR" dirty="0"/>
              <a:t>U</a:t>
            </a:r>
            <a:r>
              <a:rPr lang="fr-FR" dirty="0" smtClean="0"/>
              <a:t>n collège de 600 élèves affichant un taux de 7% de harcèlement (42 collégiens) et qui mettrait en place une politique de prévention consacrerait :</a:t>
            </a:r>
          </a:p>
          <a:p>
            <a:pPr marL="411480" lvl="2"/>
            <a:r>
              <a:rPr lang="fr-FR" dirty="0"/>
              <a:t>336 heures au traitement des cas, </a:t>
            </a:r>
          </a:p>
          <a:p>
            <a:pPr marL="411480" lvl="2"/>
            <a:r>
              <a:rPr lang="fr-FR" dirty="0"/>
              <a:t>55 heures aux dispositifs minimaux de prévention </a:t>
            </a:r>
          </a:p>
          <a:p>
            <a:pPr marL="411480" lvl="2"/>
            <a:r>
              <a:rPr lang="fr-FR" u="sng" dirty="0">
                <a:solidFill>
                  <a:srgbClr val="FFC000"/>
                </a:solidFill>
              </a:rPr>
              <a:t>Soit 390 heures  sur l’année scolaire </a:t>
            </a:r>
          </a:p>
          <a:p>
            <a:pPr marL="411480" lvl="2"/>
            <a:endParaRPr lang="fr-FR" dirty="0" smtClean="0"/>
          </a:p>
          <a:p>
            <a:pPr marL="228600" lvl="1"/>
            <a:r>
              <a:rPr lang="fr-FR" dirty="0" smtClean="0"/>
              <a:t>Dans le cas d’un taux de harcèlement à 10% et de la mise en place d’une politique d’établissement ambitieuse (+enquête et groupe de travail : 80 heures de plus) le même établissement consacrerait :</a:t>
            </a:r>
          </a:p>
          <a:p>
            <a:pPr marL="411480" lvl="2"/>
            <a:r>
              <a:rPr lang="fr-FR" dirty="0" smtClean="0"/>
              <a:t>480 heures au traitement des cas, </a:t>
            </a:r>
          </a:p>
          <a:p>
            <a:pPr marL="411480" lvl="2"/>
            <a:r>
              <a:rPr lang="fr-FR" dirty="0" smtClean="0"/>
              <a:t>80 heures aux dispositifs minimaux de prévention </a:t>
            </a:r>
          </a:p>
          <a:p>
            <a:pPr marL="411480" lvl="2"/>
            <a:r>
              <a:rPr lang="fr-FR" u="sng" dirty="0" smtClean="0">
                <a:solidFill>
                  <a:srgbClr val="FFC000"/>
                </a:solidFill>
              </a:rPr>
              <a:t>Soit 560 heures  sur l’année scolaire </a:t>
            </a:r>
          </a:p>
          <a:p>
            <a:pPr marL="411480" lvl="2"/>
            <a:endParaRPr lang="fr-FR" u="sng" dirty="0">
              <a:solidFill>
                <a:srgbClr val="FFC000"/>
              </a:solidFill>
            </a:endParaRPr>
          </a:p>
          <a:p>
            <a:pPr marL="411480" lvl="2"/>
            <a:r>
              <a:rPr lang="fr-FR" sz="2200" b="1" u="sng" dirty="0" smtClean="0">
                <a:solidFill>
                  <a:srgbClr val="FFC000"/>
                </a:solidFill>
              </a:rPr>
              <a:t>Combien </a:t>
            </a:r>
            <a:r>
              <a:rPr lang="fr-FR" sz="2200" b="1" u="sng" smtClean="0">
                <a:solidFill>
                  <a:srgbClr val="FFC000"/>
                </a:solidFill>
              </a:rPr>
              <a:t>d’établissements sont en </a:t>
            </a:r>
            <a:r>
              <a:rPr lang="fr-FR" sz="2200" b="1" u="sng" dirty="0" smtClean="0">
                <a:solidFill>
                  <a:srgbClr val="FFC000"/>
                </a:solidFill>
              </a:rPr>
              <a:t>mesure d’investir autant de temps </a:t>
            </a:r>
            <a:r>
              <a:rPr lang="fr-FR" sz="2200" b="1" u="sng" smtClean="0">
                <a:solidFill>
                  <a:srgbClr val="FFC000"/>
                </a:solidFill>
              </a:rPr>
              <a:t>scolaire dans </a:t>
            </a:r>
            <a:r>
              <a:rPr lang="fr-FR" sz="2200" b="1" u="sng" dirty="0" smtClean="0">
                <a:solidFill>
                  <a:srgbClr val="FFC000"/>
                </a:solidFill>
              </a:rPr>
              <a:t>la lutte contre le harcèlement ?</a:t>
            </a:r>
          </a:p>
          <a:p>
            <a:pPr marL="411480" lvl="2"/>
            <a:endParaRPr lang="fr-FR" u="sng" dirty="0">
              <a:solidFill>
                <a:srgbClr val="FFC000"/>
              </a:solidFill>
            </a:endParaRPr>
          </a:p>
          <a:p>
            <a:pPr marL="411480" lvl="2"/>
            <a:endParaRPr lang="fr-FR" u="sng" dirty="0" smtClean="0">
              <a:solidFill>
                <a:srgbClr val="FFC000"/>
              </a:solidFill>
            </a:endParaRPr>
          </a:p>
          <a:p>
            <a:pPr marL="411480" lvl="2"/>
            <a:endParaRPr lang="fr-FR" dirty="0"/>
          </a:p>
          <a:p>
            <a:pPr marL="228600" lvl="2" indent="0">
              <a:buNone/>
            </a:pPr>
            <a:endParaRPr lang="fr-FR" dirty="0" smtClean="0"/>
          </a:p>
          <a:p>
            <a:pPr marL="228600" lvl="1"/>
            <a:endParaRPr lang="fr-FR" dirty="0" smtClean="0"/>
          </a:p>
          <a:p>
            <a:pPr marL="228600" lvl="1"/>
            <a:endParaRPr lang="fr-FR" dirty="0" smtClean="0"/>
          </a:p>
          <a:p>
            <a:pPr marL="228600"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139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31224" cy="1154097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(Une) définition du harcèlement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7"/>
            <a:ext cx="8136904" cy="4608553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411480" lvl="0" indent="-342900" algn="just"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fr-FR" sz="3000" dirty="0" smtClean="0">
                <a:solidFill>
                  <a:prstClr val="white"/>
                </a:solidFill>
              </a:rPr>
              <a:t>Le </a:t>
            </a:r>
            <a:r>
              <a:rPr lang="fr-FR" sz="3000" dirty="0">
                <a:solidFill>
                  <a:prstClr val="white"/>
                </a:solidFill>
              </a:rPr>
              <a:t>harcèlement est  une série de petites agressions, physiques ou psychologiques</a:t>
            </a:r>
            <a:r>
              <a:rPr lang="fr-FR" sz="3000">
                <a:solidFill>
                  <a:prstClr val="white"/>
                </a:solidFill>
              </a:rPr>
              <a:t>, </a:t>
            </a:r>
            <a:r>
              <a:rPr lang="fr-FR" sz="3000" smtClean="0">
                <a:solidFill>
                  <a:prstClr val="white"/>
                </a:solidFill>
              </a:rPr>
              <a:t>perpétrées, </a:t>
            </a:r>
            <a:r>
              <a:rPr lang="fr-FR" sz="3000" dirty="0">
                <a:solidFill>
                  <a:prstClr val="white"/>
                </a:solidFill>
              </a:rPr>
              <a:t>sur </a:t>
            </a:r>
            <a:r>
              <a:rPr lang="fr-FR" sz="3000">
                <a:solidFill>
                  <a:prstClr val="white"/>
                </a:solidFill>
              </a:rPr>
              <a:t>la </a:t>
            </a:r>
            <a:r>
              <a:rPr lang="fr-FR" sz="3000" smtClean="0">
                <a:solidFill>
                  <a:prstClr val="white"/>
                </a:solidFill>
              </a:rPr>
              <a:t>durée, </a:t>
            </a:r>
            <a:r>
              <a:rPr lang="fr-FR" sz="3000" dirty="0">
                <a:solidFill>
                  <a:prstClr val="white"/>
                </a:solidFill>
              </a:rPr>
              <a:t>par un ou plusieurs agresseurs à l’encontre d’un camarade qui est dans l’incapacité de se défendre dans ce contexte </a:t>
            </a:r>
            <a:r>
              <a:rPr lang="fr-FR" sz="3000" dirty="0" smtClean="0">
                <a:solidFill>
                  <a:prstClr val="white"/>
                </a:solidFill>
              </a:rPr>
              <a:t>précis. 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1184832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5"/>
            <a:ext cx="8352928" cy="7920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harcèlement : comment ça marche ?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7603232" cy="4392488"/>
          </a:xfrm>
        </p:spPr>
        <p:txBody>
          <a:bodyPr>
            <a:normAutofit fontScale="77500" lnSpcReduction="20000"/>
          </a:bodyPr>
          <a:lstStyle/>
          <a:p>
            <a:r>
              <a:rPr lang="fr-FR" sz="3000" dirty="0" smtClean="0">
                <a:solidFill>
                  <a:srgbClr val="009900"/>
                </a:solidFill>
              </a:rPr>
              <a:t>Une carte d’identité relativement consensuelle qui retient :</a:t>
            </a:r>
          </a:p>
          <a:p>
            <a:endParaRPr lang="fr-FR" dirty="0">
              <a:solidFill>
                <a:srgbClr val="009900"/>
              </a:solidFill>
            </a:endParaRPr>
          </a:p>
          <a:p>
            <a:r>
              <a:rPr lang="fr-FR" sz="3300" dirty="0" smtClean="0"/>
              <a:t>La répétition, sur la durée, de micro-agressions</a:t>
            </a:r>
          </a:p>
          <a:p>
            <a:endParaRPr lang="fr-FR" sz="3300" dirty="0"/>
          </a:p>
          <a:p>
            <a:r>
              <a:rPr lang="fr-FR" sz="3300" dirty="0" smtClean="0"/>
              <a:t>Le caractère inégalitaire et inéquitable du rapport de force</a:t>
            </a:r>
          </a:p>
          <a:p>
            <a:endParaRPr lang="fr-FR" sz="3300" dirty="0"/>
          </a:p>
          <a:p>
            <a:r>
              <a:rPr lang="fr-FR" sz="3300" dirty="0" smtClean="0"/>
              <a:t>Un décalage entre motifs explicites de l’agression et motivations profondes du harceleur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479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836712"/>
            <a:ext cx="7315200" cy="5832648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D4D2D0"/>
              </a:buClr>
              <a:buNone/>
            </a:pPr>
            <a:endParaRPr lang="fr-FR" dirty="0">
              <a:solidFill>
                <a:srgbClr val="009900"/>
              </a:solidFill>
            </a:endParaRPr>
          </a:p>
          <a:p>
            <a:pPr lvl="0">
              <a:buClr>
                <a:srgbClr val="D4D2D0"/>
              </a:buClr>
            </a:pPr>
            <a:r>
              <a:rPr lang="fr-FR" sz="2300" dirty="0" smtClean="0">
                <a:solidFill>
                  <a:srgbClr val="009900"/>
                </a:solidFill>
              </a:rPr>
              <a:t>Une carte d’identité faiblement opératoire qui ignore la dynamique du phénomène.</a:t>
            </a:r>
          </a:p>
          <a:p>
            <a:pPr lvl="0">
              <a:buClr>
                <a:srgbClr val="D4D2D0"/>
              </a:buClr>
            </a:pPr>
            <a:endParaRPr lang="fr-FR" sz="2300" dirty="0" smtClean="0">
              <a:solidFill>
                <a:srgbClr val="009900"/>
              </a:solidFill>
            </a:endParaRP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La loi du silence</a:t>
            </a: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La résignation de la victime</a:t>
            </a: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Le parasitage des signaux de communication traditionnels (victime, agresseurs, témoins)</a:t>
            </a: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L’invisible visibilité</a:t>
            </a: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La place du rire</a:t>
            </a:r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Le processus de surenchère</a:t>
            </a:r>
          </a:p>
          <a:p>
            <a:pPr lvl="0">
              <a:buClr>
                <a:srgbClr val="D4D2D0"/>
              </a:buClr>
            </a:pPr>
            <a:endParaRPr lang="fr-FR" sz="2300" dirty="0"/>
          </a:p>
          <a:p>
            <a:pPr lvl="0">
              <a:buClr>
                <a:srgbClr val="D4D2D0"/>
              </a:buClr>
            </a:pPr>
            <a:r>
              <a:rPr lang="fr-FR" sz="2300" dirty="0" smtClean="0"/>
              <a:t>La constante triangulaire</a:t>
            </a:r>
          </a:p>
          <a:p>
            <a:pPr marL="45720" lvl="0" indent="0">
              <a:buClr>
                <a:srgbClr val="D4D2D0"/>
              </a:buClr>
              <a:buNone/>
            </a:pPr>
            <a:endParaRPr lang="fr-FR" sz="2300" dirty="0" smtClean="0"/>
          </a:p>
          <a:p>
            <a:pPr lvl="0">
              <a:buClr>
                <a:srgbClr val="D4D2D0"/>
              </a:buClr>
            </a:pPr>
            <a:endParaRPr lang="fr-FR" sz="2300" dirty="0">
              <a:solidFill>
                <a:srgbClr val="009900"/>
              </a:solidFill>
            </a:endParaRPr>
          </a:p>
          <a:p>
            <a:pPr lvl="0">
              <a:buClr>
                <a:srgbClr val="D4D2D0"/>
              </a:buClr>
            </a:pPr>
            <a:endParaRPr lang="fr-FR" sz="1600" dirty="0">
              <a:solidFill>
                <a:srgbClr val="009900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640960" cy="792088"/>
          </a:xfrm>
        </p:spPr>
        <p:txBody>
          <a:bodyPr/>
          <a:lstStyle/>
          <a:p>
            <a:pPr algn="ctr"/>
            <a:r>
              <a:rPr lang="fr-FR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 harcèlement : </a:t>
            </a: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pourquoi </a:t>
            </a:r>
            <a:r>
              <a:rPr lang="fr-FR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ça marche ?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84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19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obstacles au traitement du harcèlement dans la relation triangulaire</a:t>
            </a:r>
            <a:endParaRPr lang="fr-FR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11256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5702" y="1772816"/>
            <a:ext cx="425854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pairs : </a:t>
            </a:r>
          </a:p>
          <a:p>
            <a:r>
              <a:rPr lang="fr-FR" dirty="0" smtClean="0"/>
              <a:t>- Positionnement hétérogène des membres du groupe,</a:t>
            </a:r>
          </a:p>
          <a:p>
            <a:r>
              <a:rPr lang="fr-FR" dirty="0" smtClean="0"/>
              <a:t>- Interprétation faussée des messages des protagonistes,</a:t>
            </a:r>
          </a:p>
          <a:p>
            <a:r>
              <a:rPr lang="fr-FR" dirty="0" smtClean="0"/>
              <a:t>-</a:t>
            </a:r>
            <a:r>
              <a:rPr lang="fr-FR" dirty="0"/>
              <a:t> </a:t>
            </a:r>
            <a:r>
              <a:rPr lang="fr-FR" dirty="0" smtClean="0"/>
              <a:t>Peur des représailles : rhétorique de la « balance »,</a:t>
            </a:r>
          </a:p>
          <a:p>
            <a:r>
              <a:rPr lang="fr-FR" dirty="0" smtClean="0"/>
              <a:t>- Complicités involontaires,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27585" y="4149080"/>
            <a:ext cx="3600400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victime :</a:t>
            </a:r>
          </a:p>
          <a:p>
            <a:r>
              <a:rPr lang="fr-FR" dirty="0" smtClean="0"/>
              <a:t>- Peur des représailles,</a:t>
            </a:r>
          </a:p>
          <a:p>
            <a:r>
              <a:rPr lang="fr-FR" dirty="0" smtClean="0"/>
              <a:t>- Sentiment de honte, culpabilisation </a:t>
            </a:r>
          </a:p>
          <a:p>
            <a:r>
              <a:rPr lang="fr-FR" dirty="0" smtClean="0"/>
              <a:t>- Résignation, isolement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Volonté sacrificielle de protection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Pas de confiance envers les adultes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16016" y="4178222"/>
            <a:ext cx="388843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agresseurs :</a:t>
            </a:r>
          </a:p>
          <a:p>
            <a:r>
              <a:rPr lang="fr-FR" dirty="0" smtClean="0"/>
              <a:t>- Rejet de la faute sur la victime</a:t>
            </a:r>
          </a:p>
          <a:p>
            <a:r>
              <a:rPr lang="fr-FR" dirty="0" smtClean="0"/>
              <a:t>- Conscience de la furtivité de son agression &gt; sentiment d’impunité</a:t>
            </a:r>
            <a:endParaRPr lang="fr-FR" dirty="0"/>
          </a:p>
          <a:p>
            <a:r>
              <a:rPr lang="fr-FR" dirty="0" smtClean="0"/>
              <a:t>- Illusion d’une plus value en terme de popularité ou de notoriété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6758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34064" cy="171808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obstacles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à la prise en compte du harcèlement chez les professionnels du système éducatif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4864"/>
            <a:ext cx="7819256" cy="4043583"/>
          </a:xfrm>
        </p:spPr>
        <p:txBody>
          <a:bodyPr/>
          <a:lstStyle/>
          <a:p>
            <a:r>
              <a:rPr lang="fr-FR" dirty="0" smtClean="0"/>
              <a:t>Dans le système éducatif français :</a:t>
            </a:r>
          </a:p>
          <a:p>
            <a:endParaRPr lang="fr-FR" dirty="0" smtClean="0"/>
          </a:p>
          <a:p>
            <a:r>
              <a:rPr lang="fr-FR" dirty="0" smtClean="0"/>
              <a:t>Séparation des temps et des espaces de travail</a:t>
            </a:r>
          </a:p>
          <a:p>
            <a:r>
              <a:rPr lang="fr-FR" dirty="0" smtClean="0"/>
              <a:t>Cloisonnement des statuts professionnels et des prérogatives éducatives</a:t>
            </a:r>
          </a:p>
          <a:p>
            <a:r>
              <a:rPr lang="fr-FR" dirty="0" smtClean="0"/>
              <a:t>Difficultés d’identification du phénomène et de repérage des attitudes</a:t>
            </a:r>
          </a:p>
          <a:p>
            <a:r>
              <a:rPr lang="fr-FR" dirty="0" smtClean="0"/>
              <a:t>Des réactions maladroites voire inappropriées</a:t>
            </a:r>
          </a:p>
          <a:p>
            <a:r>
              <a:rPr lang="fr-FR" dirty="0" smtClean="0"/>
              <a:t>Un défaut de communication sur les méthodologies de traitement des cas de harcèlement.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005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7"/>
            <a:ext cx="806489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Casser la dynamique du harcèlement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3"/>
            <a:ext cx="7315200" cy="4752568"/>
          </a:xfrm>
        </p:spPr>
        <p:txBody>
          <a:bodyPr>
            <a:normAutofit fontScale="92500" lnSpcReduction="10000"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fr-FR" sz="3000" dirty="0">
                <a:solidFill>
                  <a:prstClr val="white"/>
                </a:solidFill>
                <a:latin typeface="Corbel"/>
              </a:rPr>
              <a:t>La détection précoce, enjeu fondamental</a:t>
            </a: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fr-FR" sz="3000" dirty="0">
                <a:solidFill>
                  <a:prstClr val="white"/>
                </a:solidFill>
                <a:latin typeface="Corbel"/>
              </a:rPr>
              <a:t>Partager les observations (personnels)</a:t>
            </a: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  <a:buFont typeface="Wingdings"/>
              <a:buChar char=""/>
            </a:pPr>
            <a:r>
              <a:rPr lang="fr-FR" sz="3000" dirty="0">
                <a:solidFill>
                  <a:prstClr val="white"/>
                </a:solidFill>
                <a:latin typeface="Corbel"/>
              </a:rPr>
              <a:t>Casser la dynamique du harcèlement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Reconnaitre le statut de victime à l’élève harcelé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Opposer la parole à la loi du silence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Amener </a:t>
            </a:r>
            <a:r>
              <a:rPr lang="fr-FR" sz="2600" dirty="0" smtClean="0">
                <a:solidFill>
                  <a:prstClr val="white"/>
                </a:solidFill>
                <a:latin typeface="Corbel"/>
              </a:rPr>
              <a:t>les témoins à </a:t>
            </a:r>
            <a:r>
              <a:rPr lang="fr-FR" sz="2600" dirty="0">
                <a:solidFill>
                  <a:prstClr val="white"/>
                </a:solidFill>
                <a:latin typeface="Corbel"/>
              </a:rPr>
              <a:t>intervenir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Faire basculer les pairs du côté de la victime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Développer le sens de l’empathie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En finir avec l’argument de la « balance »</a:t>
            </a:r>
          </a:p>
          <a:p>
            <a:pPr marL="740664" lvl="1" indent="-285750">
              <a:buClr>
                <a:srgbClr val="EA157A"/>
              </a:buClr>
              <a:buSzPct val="90000"/>
              <a:buFont typeface="Wingdings"/>
              <a:buChar char=""/>
            </a:pPr>
            <a:r>
              <a:rPr lang="fr-FR" sz="2600" dirty="0">
                <a:solidFill>
                  <a:prstClr val="white"/>
                </a:solidFill>
                <a:latin typeface="Corbel"/>
              </a:rPr>
              <a:t>Ne pas stigmatiser l’agresseur. L’impliquer dans le processus de résolution </a:t>
            </a:r>
            <a:r>
              <a:rPr lang="fr-FR" sz="2600" dirty="0" smtClean="0">
                <a:solidFill>
                  <a:prstClr val="white"/>
                </a:solidFill>
                <a:latin typeface="Corbel"/>
              </a:rPr>
              <a:t>du cas. Assurer son suivi</a:t>
            </a:r>
            <a:endParaRPr lang="fr-FR" sz="2600" dirty="0">
              <a:solidFill>
                <a:prstClr val="white"/>
              </a:solidFill>
              <a:latin typeface="Corbe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391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936104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harceleur : un profil moins rutilant qu’il n’y paraît </a:t>
            </a:r>
            <a:endParaRPr lang="fr-FR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340768"/>
            <a:ext cx="7315200" cy="5400600"/>
          </a:xfrm>
        </p:spPr>
        <p:txBody>
          <a:bodyPr>
            <a:normAutofit/>
          </a:bodyPr>
          <a:lstStyle/>
          <a:p>
            <a:endParaRPr lang="fr-FR" sz="1800" dirty="0" smtClean="0">
              <a:solidFill>
                <a:schemeClr val="dk1"/>
              </a:solidFill>
            </a:endParaRPr>
          </a:p>
          <a:p>
            <a:r>
              <a:rPr lang="fr-FR" sz="1800" dirty="0" err="1" smtClean="0">
                <a:solidFill>
                  <a:schemeClr val="dk1"/>
                </a:solidFill>
              </a:rPr>
              <a:t>sssssszzzzzzzzzzzzzzzzzzzzzzzzzzzzzzzzzzzzzzzzzzzzzzzzzzdz</a:t>
            </a:r>
            <a:endParaRPr lang="fr-FR" sz="1800" dirty="0">
              <a:solidFill>
                <a:schemeClr val="dk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07811"/>
              </p:ext>
            </p:extLst>
          </p:nvPr>
        </p:nvGraphicFramePr>
        <p:xfrm>
          <a:off x="899592" y="1844824"/>
          <a:ext cx="7056784" cy="490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38"/>
                <a:gridCol w="1554286"/>
                <a:gridCol w="1800200"/>
                <a:gridCol w="1440160"/>
              </a:tblGrid>
              <a:tr h="65944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Catégorie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Population</a:t>
                      </a:r>
                      <a:r>
                        <a:rPr lang="fr-FR" baseline="0" dirty="0" smtClean="0"/>
                        <a:t> totale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Harcelés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Harceleurs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: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9446">
                <a:tc>
                  <a:txBody>
                    <a:bodyPr/>
                    <a:lstStyle/>
                    <a:p>
                      <a:r>
                        <a:rPr lang="fr-FR" dirty="0" smtClean="0"/>
                        <a:t>Sentiment d’insécurité</a:t>
                      </a:r>
                      <a:r>
                        <a:rPr lang="fr-FR" baseline="0" dirty="0" smtClean="0"/>
                        <a:t>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9446">
                <a:tc>
                  <a:txBody>
                    <a:bodyPr/>
                    <a:lstStyle/>
                    <a:p>
                      <a:r>
                        <a:rPr lang="fr-FR" dirty="0" smtClean="0"/>
                        <a:t>Opinion négative sur</a:t>
                      </a:r>
                      <a:r>
                        <a:rPr lang="fr-FR" baseline="0" dirty="0" smtClean="0"/>
                        <a:t> le collège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9446">
                <a:tc>
                  <a:txBody>
                    <a:bodyPr/>
                    <a:lstStyle/>
                    <a:p>
                      <a:r>
                        <a:rPr lang="fr-FR" dirty="0" smtClean="0"/>
                        <a:t>Opinion</a:t>
                      </a:r>
                      <a:r>
                        <a:rPr lang="fr-FR" baseline="0" dirty="0" smtClean="0"/>
                        <a:t> négative sur la classe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17%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2066">
                <a:tc>
                  <a:txBody>
                    <a:bodyPr/>
                    <a:lstStyle/>
                    <a:p>
                      <a:r>
                        <a:rPr lang="fr-FR" dirty="0" smtClean="0"/>
                        <a:t>Opinion</a:t>
                      </a:r>
                      <a:r>
                        <a:rPr lang="fr-FR" baseline="0" dirty="0" smtClean="0"/>
                        <a:t> sur sa scolarité :</a:t>
                      </a:r>
                    </a:p>
                    <a:p>
                      <a:r>
                        <a:rPr lang="fr-FR" baseline="0" dirty="0" smtClean="0"/>
                        <a:t>Bon élève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21%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2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Opinion sur sa scolarité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Elève en difficulté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16%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060">
                <a:tc>
                  <a:txBody>
                    <a:bodyPr/>
                    <a:lstStyle/>
                    <a:p>
                      <a:r>
                        <a:rPr lang="fr-FR" dirty="0" smtClean="0"/>
                        <a:t>Faible</a:t>
                      </a:r>
                      <a:r>
                        <a:rPr lang="fr-FR" baseline="0" dirty="0" smtClean="0"/>
                        <a:t> sociabilité 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258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socle minimal d’une politique de prévention du harcèlement…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628800"/>
            <a:ext cx="7330008" cy="4968552"/>
          </a:xfrm>
        </p:spPr>
        <p:txBody>
          <a:bodyPr>
            <a:normAutofit fontScale="92500" lnSpcReduction="20000"/>
          </a:bodyPr>
          <a:lstStyle/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Proscrire le harcèlement : inscrire sa prohibition dans le r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èglement intérieur  </a:t>
            </a:r>
            <a:r>
              <a:rPr lang="fr-FR" dirty="0">
                <a:solidFill>
                  <a:prstClr val="white"/>
                </a:solidFill>
                <a:latin typeface="Corbel"/>
              </a:rPr>
              <a:t>de l’établissement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Sensibiliser les classes entrantes : 6</a:t>
            </a:r>
            <a:r>
              <a:rPr lang="fr-FR" baseline="30000" dirty="0">
                <a:solidFill>
                  <a:prstClr val="white"/>
                </a:solidFill>
                <a:latin typeface="Corbel"/>
              </a:rPr>
              <a:t>ème</a:t>
            </a:r>
            <a:r>
              <a:rPr lang="fr-FR" dirty="0">
                <a:solidFill>
                  <a:prstClr val="white"/>
                </a:solidFill>
                <a:latin typeface="Corbel"/>
              </a:rPr>
              <a:t> et 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seconde (module de 2h)</a:t>
            </a:r>
            <a:endParaRPr lang="fr-FR" dirty="0">
              <a:solidFill>
                <a:prstClr val="white"/>
              </a:solidFill>
              <a:latin typeface="Corbel"/>
            </a:endParaRP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Former les 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délégués élèves, </a:t>
            </a:r>
            <a:r>
              <a:rPr lang="fr-FR" dirty="0">
                <a:solidFill>
                  <a:prstClr val="white"/>
                </a:solidFill>
                <a:latin typeface="Corbel"/>
              </a:rPr>
              <a:t>auxiliaires de la prévention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Mise en place d’un groupe de 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travail (ambassadeurs)</a:t>
            </a:r>
            <a:endParaRPr lang="fr-FR" dirty="0">
              <a:solidFill>
                <a:prstClr val="white"/>
              </a:solidFill>
              <a:latin typeface="Corbel"/>
            </a:endParaRP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Former les personnels : enseignants, personnels de santé, AED, agents 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: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Repérer les élèves isolés et les plaintes « anodines »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Penser la dynamique de 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classe et les relations entre élèves hors 	classe sous </a:t>
            </a:r>
            <a:r>
              <a:rPr lang="fr-FR" dirty="0">
                <a:solidFill>
                  <a:prstClr val="white"/>
                </a:solidFill>
                <a:latin typeface="Corbel"/>
              </a:rPr>
              <a:t>l’angle du harcèlement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Partager les observations, traiter efficacement les 	informations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Eviter les complicités involontaires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Intégrer la problématique du harcèlement dans les 	</a:t>
            </a:r>
            <a:r>
              <a:rPr lang="fr-FR" dirty="0" smtClean="0">
                <a:solidFill>
                  <a:prstClr val="white"/>
                </a:solidFill>
                <a:latin typeface="Corbel"/>
              </a:rPr>
              <a:t>disciplines</a:t>
            </a: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 smtClean="0">
                <a:solidFill>
                  <a:prstClr val="white"/>
                </a:solidFill>
                <a:latin typeface="Corbel"/>
              </a:rPr>
              <a:t>Informer les parents d’élèves</a:t>
            </a:r>
            <a:endParaRPr lang="fr-FR" dirty="0">
              <a:solidFill>
                <a:prstClr val="white"/>
              </a:solidFill>
              <a:latin typeface="Corbel"/>
            </a:endParaRPr>
          </a:p>
          <a:p>
            <a:pPr marL="68580" lvl="0" indent="0">
              <a:spcBef>
                <a:spcPts val="700"/>
              </a:spcBef>
              <a:buClr>
                <a:srgbClr val="D6ECFF"/>
              </a:buClr>
              <a:buSzPct val="95000"/>
              <a:buNone/>
            </a:pPr>
            <a:r>
              <a:rPr lang="fr-FR" dirty="0">
                <a:solidFill>
                  <a:prstClr val="white"/>
                </a:solidFill>
                <a:latin typeface="Corbel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4081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705</Words>
  <Application>Microsoft Office PowerPoint</Application>
  <PresentationFormat>Affichage à l'écran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Perspective</vt:lpstr>
      <vt:lpstr>HARCELEMENTS ENTRE ELEVES</vt:lpstr>
      <vt:lpstr>(Une) définition du harcèlement</vt:lpstr>
      <vt:lpstr>Le harcèlement : comment ça marche ?</vt:lpstr>
      <vt:lpstr>Le harcèlement : pourquoi ça marche ?</vt:lpstr>
      <vt:lpstr>Les obstacles au traitement du harcèlement dans la relation triangulaire</vt:lpstr>
      <vt:lpstr>Les obstacles à la prise en compte du harcèlement chez les professionnels du système éducatif</vt:lpstr>
      <vt:lpstr>Casser la dynamique du harcèlement </vt:lpstr>
      <vt:lpstr>Le harceleur : un profil moins rutilant qu’il n’y paraît </vt:lpstr>
      <vt:lpstr>Le socle minimal d’une politique de prévention du harcèlement… </vt:lpstr>
      <vt:lpstr>… à l’épreuve des contraintes de l’institution scolaire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</dc:creator>
  <cp:lastModifiedBy>bertrand</cp:lastModifiedBy>
  <cp:revision>149</cp:revision>
  <dcterms:created xsi:type="dcterms:W3CDTF">2015-03-01T17:15:54Z</dcterms:created>
  <dcterms:modified xsi:type="dcterms:W3CDTF">2015-11-11T22:27:04Z</dcterms:modified>
</cp:coreProperties>
</file>