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91" r:id="rId19"/>
    <p:sldId id="292" r:id="rId20"/>
    <p:sldId id="294" r:id="rId21"/>
    <p:sldId id="29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2" r:id="rId30"/>
    <p:sldId id="279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76" d="100"/>
          <a:sy n="76" d="100"/>
        </p:scale>
        <p:origin x="-2544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package" Target="../embeddings/Feuille_Microsoft_Excel1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1402255273646"/>
          <c:y val="0.0308312286247148"/>
          <c:w val="0.733663361524254"/>
          <c:h val="0.843173265004597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Flandre</c:v>
                </c:pt>
              </c:strCache>
            </c:strRef>
          </c:tx>
          <c:dPt>
            <c:idx val="0"/>
            <c:marker>
              <c:symbol val="square"/>
              <c:size val="5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12700">
                  <a:noFill/>
                </a:ln>
              </c:spPr>
            </c:marker>
            <c:bubble3D val="0"/>
          </c:dPt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16.5</c:v>
                </c:pt>
                <c:pt idx="1">
                  <c:v>8.5</c:v>
                </c:pt>
                <c:pt idx="2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Angleterre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11.0</c:v>
                </c:pt>
                <c:pt idx="1">
                  <c:v>10.5</c:v>
                </c:pt>
                <c:pt idx="2">
                  <c:v>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Irlande 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12.0</c:v>
                </c:pt>
                <c:pt idx="1">
                  <c:v>8.5</c:v>
                </c:pt>
                <c:pt idx="2">
                  <c:v>7.0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15.5</c:v>
                </c:pt>
                <c:pt idx="1">
                  <c:v>15.0</c:v>
                </c:pt>
                <c:pt idx="2">
                  <c:v>11.0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Pays-Bas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9.5</c:v>
                </c:pt>
                <c:pt idx="1">
                  <c:v>8.0</c:v>
                </c:pt>
                <c:pt idx="2">
                  <c:v>4.5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Allemagne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Blad1!$G$2:$G$5</c:f>
              <c:numCache>
                <c:formatCode>General</c:formatCode>
                <c:ptCount val="4"/>
                <c:pt idx="0">
                  <c:v>11.0</c:v>
                </c:pt>
                <c:pt idx="1">
                  <c:v>9.5</c:v>
                </c:pt>
                <c:pt idx="2">
                  <c:v>10.0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Danemark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Blad1!$H$2:$H$5</c:f>
              <c:numCache>
                <c:formatCode>General</c:formatCode>
                <c:ptCount val="4"/>
                <c:pt idx="0">
                  <c:v>7.0</c:v>
                </c:pt>
                <c:pt idx="1">
                  <c:v>7.0</c:v>
                </c:pt>
                <c:pt idx="2">
                  <c:v>4.5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Suède 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Blad1!$I$2:$I$5</c:f>
              <c:numCache>
                <c:formatCode>General</c:formatCode>
                <c:ptCount val="4"/>
                <c:pt idx="0">
                  <c:v>4.5</c:v>
                </c:pt>
                <c:pt idx="1">
                  <c:v>4.0</c:v>
                </c:pt>
                <c:pt idx="2">
                  <c:v>3.5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Norvège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Blad1!$J$2:$J$5</c:f>
              <c:numCache>
                <c:formatCode>General</c:formatCode>
                <c:ptCount val="4"/>
                <c:pt idx="0">
                  <c:v>11.0</c:v>
                </c:pt>
                <c:pt idx="1">
                  <c:v>7.5</c:v>
                </c:pt>
                <c:pt idx="2">
                  <c:v>7.0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Finlande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Blad1!$K$2:$K$5</c:f>
              <c:numCache>
                <c:formatCode>General</c:formatCode>
                <c:ptCount val="4"/>
                <c:pt idx="0">
                  <c:v>12.0</c:v>
                </c:pt>
                <c:pt idx="1">
                  <c:v>12.0</c:v>
                </c:pt>
                <c:pt idx="2">
                  <c:v>7.5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Wallonie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</c:v>
                </c:pt>
              </c:strCache>
            </c:strRef>
          </c:cat>
          <c:val>
            <c:numRef>
              <c:f>Blad1!$L$2:$L$5</c:f>
              <c:numCache>
                <c:formatCode>General</c:formatCode>
                <c:ptCount val="4"/>
                <c:pt idx="0">
                  <c:v>21.5</c:v>
                </c:pt>
                <c:pt idx="1">
                  <c:v>24.5</c:v>
                </c:pt>
                <c:pt idx="2">
                  <c:v>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373336"/>
        <c:axId val="-2119370392"/>
      </c:lineChart>
      <c:catAx>
        <c:axId val="-2119373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370392"/>
        <c:crosses val="autoZero"/>
        <c:auto val="1"/>
        <c:lblAlgn val="ctr"/>
        <c:lblOffset val="100"/>
        <c:noMultiLvlLbl val="0"/>
      </c:catAx>
      <c:valAx>
        <c:axId val="-2119370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373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85970156508214"/>
          <c:y val="0.0308312286247148"/>
          <c:w val="0.733663361524254"/>
          <c:h val="0.843173265004597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Flandre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7.5</c:v>
                </c:pt>
                <c:pt idx="1">
                  <c:v>9.0</c:v>
                </c:pt>
                <c:pt idx="2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Angleterre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3.0</c:v>
                </c:pt>
                <c:pt idx="1">
                  <c:v>4.0</c:v>
                </c:pt>
                <c:pt idx="2">
                  <c:v>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Irlande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Pays-Bas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5.5</c:v>
                </c:pt>
                <c:pt idx="1">
                  <c:v>6.5</c:v>
                </c:pt>
                <c:pt idx="2">
                  <c:v>7.5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Allemagne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6.0</c:v>
                </c:pt>
                <c:pt idx="1">
                  <c:v>10.5</c:v>
                </c:pt>
                <c:pt idx="2">
                  <c:v>14.0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Blad1!$G$2:$G$5</c:f>
              <c:numCache>
                <c:formatCode>General</c:formatCode>
                <c:ptCount val="4"/>
                <c:pt idx="0">
                  <c:v>9.0</c:v>
                </c:pt>
                <c:pt idx="1">
                  <c:v>14.5</c:v>
                </c:pt>
                <c:pt idx="2">
                  <c:v>15.5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Danemark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Blad1!$H$2:$H$5</c:f>
              <c:numCache>
                <c:formatCode>General</c:formatCode>
                <c:ptCount val="4"/>
                <c:pt idx="0">
                  <c:v>3.5</c:v>
                </c:pt>
                <c:pt idx="1">
                  <c:v>5.0</c:v>
                </c:pt>
                <c:pt idx="2">
                  <c:v>5.5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Suède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Blad1!$I$2:$I$5</c:f>
              <c:numCache>
                <c:formatCode>General</c:formatCode>
                <c:ptCount val="4"/>
                <c:pt idx="0">
                  <c:v>1.5</c:v>
                </c:pt>
                <c:pt idx="1">
                  <c:v>3.5</c:v>
                </c:pt>
                <c:pt idx="2">
                  <c:v>5.0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Norvege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Blad1!$J$2:$J$5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6.0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Finlande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Blad1!$K$2:$K$5</c:f>
              <c:numCache>
                <c:formatCode>General</c:formatCode>
                <c:ptCount val="4"/>
                <c:pt idx="0">
                  <c:v>4.5</c:v>
                </c:pt>
                <c:pt idx="1">
                  <c:v>8.5</c:v>
                </c:pt>
                <c:pt idx="2">
                  <c:v>9.0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Wallonie</c:v>
                </c:pt>
              </c:strCache>
            </c:strRef>
          </c:tx>
          <c:cat>
            <c:strRef>
              <c:f>Blad1!$A$2:$A$5</c:f>
              <c:strCache>
                <c:ptCount val="3"/>
                <c:pt idx="0">
                  <c:v>11 ans</c:v>
                </c:pt>
                <c:pt idx="1">
                  <c:v>13 ans</c:v>
                </c:pt>
                <c:pt idx="2">
                  <c:v>15 ans </c:v>
                </c:pt>
              </c:strCache>
            </c:strRef>
          </c:cat>
          <c:val>
            <c:numRef>
              <c:f>Blad1!$L$2:$L$5</c:f>
              <c:numCache>
                <c:formatCode>General</c:formatCode>
                <c:ptCount val="4"/>
                <c:pt idx="0">
                  <c:v>14.0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417752"/>
        <c:axId val="2088837848"/>
      </c:lineChart>
      <c:catAx>
        <c:axId val="-2119417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8837848"/>
        <c:crosses val="autoZero"/>
        <c:auto val="1"/>
        <c:lblAlgn val="ctr"/>
        <c:lblOffset val="100"/>
        <c:noMultiLvlLbl val="0"/>
      </c:catAx>
      <c:valAx>
        <c:axId val="2088837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417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0.56431</cdr:x>
      <cdr:y>0.66822</cdr:y>
    </cdr:from>
    <cdr:to>
      <cdr:x>0.72181</cdr:x>
      <cdr:y>0.66822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 flipH="1">
          <a:off x="4644008" y="3024336"/>
          <a:ext cx="129616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0.56125</cdr:x>
      <cdr:y>0.53135</cdr:y>
    </cdr:from>
    <cdr:to>
      <cdr:x>0.7625</cdr:x>
      <cdr:y>0.65863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4618856" y="240486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400" b="1" dirty="0"/>
        </a:p>
      </cdr:txBody>
    </cdr:sp>
  </cdr:relSizeAnchor>
  <cdr:relSizeAnchor xmlns:cdr="http://schemas.openxmlformats.org/drawingml/2006/chartDrawing">
    <cdr:from>
      <cdr:x>0.14431</cdr:x>
      <cdr:y>0.38184</cdr:y>
    </cdr:from>
    <cdr:to>
      <cdr:x>0.17056</cdr:x>
      <cdr:y>0.42957</cdr:y>
    </cdr:to>
    <cdr:sp macro="" textlink="">
      <cdr:nvSpPr>
        <cdr:cNvPr id="7" name="Ovaal 6"/>
        <cdr:cNvSpPr/>
      </cdr:nvSpPr>
      <cdr:spPr>
        <a:xfrm xmlns:a="http://schemas.openxmlformats.org/drawingml/2006/main">
          <a:off x="1187624" y="1728192"/>
          <a:ext cx="216024" cy="216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l-N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0.57875</cdr:x>
      <cdr:y>0.40407</cdr:y>
    </cdr:from>
    <cdr:to>
      <cdr:x>0.73625</cdr:x>
      <cdr:y>0.40407</cdr:y>
    </cdr:to>
    <cdr:cxnSp macro="">
      <cdr:nvCxnSpPr>
        <cdr:cNvPr id="3" name="Rechte verbindingslijn met pijl 2"/>
        <cdr:cNvCxnSpPr/>
      </cdr:nvCxnSpPr>
      <cdr:spPr>
        <a:xfrm xmlns:a="http://schemas.openxmlformats.org/drawingml/2006/main" flipH="1">
          <a:off x="4762872" y="1828800"/>
          <a:ext cx="1296144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BACB-BE3D-4641-A255-0D08E63ADA8C}" type="datetimeFigureOut">
              <a:rPr lang="nl-NL" smtClean="0"/>
              <a:t>4/11/15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E722-9D4C-4F70-BA24-57268D1609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73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percç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E722-9D4C-4F70-BA24-57268D1609D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4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2A6525-9F07-401C-8C6F-5638B51F6A8C}" type="slidenum">
              <a:rPr lang="en-US" altLang="nl-NL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067918-F7EE-4A04-A28D-EE4B1861F27B}" type="datetimeFigureOut">
              <a:rPr lang="nl-NL" smtClean="0"/>
              <a:t>4/11/15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224395-279B-439D-8693-754544F771E3}" type="slidenum">
              <a:rPr lang="nl-NL" smtClean="0"/>
              <a:t>‹#›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d.vlaanderen.be/inspectie/opdrachten/doorlichten/faq-WBV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prodiagnostiek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skleurtegenpesten.be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iendlyattac.b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iendlyattac.b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derwijsmediation.artisteer.net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west.be/repes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se.be/" TargetMode="External"/><Relationship Id="rId4" Type="http://schemas.openxmlformats.org/officeDocument/2006/relationships/hyperlink" Target="http://www.ond.vlaanderen.be/antisociaalgedra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eiligonline.b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zondeschool.be/" TargetMode="External"/><Relationship Id="rId4" Type="http://schemas.openxmlformats.org/officeDocument/2006/relationships/hyperlink" Target="http://www.jeugdonderzoekplatform.b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nderrechten.be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483760"/>
            <a:ext cx="7851648" cy="1828800"/>
          </a:xfrm>
        </p:spPr>
        <p:txBody>
          <a:bodyPr/>
          <a:lstStyle/>
          <a:p>
            <a:r>
              <a:rPr lang="nl-BE" dirty="0" smtClean="0"/>
              <a:t>Sur la bonne voie?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4340696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nl-BE" sz="3300" dirty="0" smtClean="0"/>
              <a:t>Aperçu des actions anti-</a:t>
            </a:r>
            <a:r>
              <a:rPr lang="nl-BE" sz="3300" dirty="0" err="1" smtClean="0"/>
              <a:t>bullying</a:t>
            </a:r>
            <a:r>
              <a:rPr lang="nl-BE" sz="3300" dirty="0" smtClean="0"/>
              <a:t> en </a:t>
            </a:r>
            <a:r>
              <a:rPr lang="nl-BE" sz="3300" dirty="0" err="1" smtClean="0"/>
              <a:t>Flandre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mtClean="0"/>
              <a:t>Gie Deboutte</a:t>
            </a: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Health </a:t>
            </a:r>
            <a:r>
              <a:rPr lang="nl-BE" dirty="0" err="1" smtClean="0"/>
              <a:t>Behaviour</a:t>
            </a:r>
            <a:r>
              <a:rPr lang="nl-BE" dirty="0" smtClean="0"/>
              <a:t> in School-</a:t>
            </a:r>
            <a:r>
              <a:rPr lang="nl-BE" dirty="0" err="1" smtClean="0"/>
              <a:t>Aged</a:t>
            </a:r>
            <a:r>
              <a:rPr lang="nl-BE" dirty="0" smtClean="0"/>
              <a:t> </a:t>
            </a:r>
            <a:r>
              <a:rPr lang="nl-BE" dirty="0" err="1" smtClean="0"/>
              <a:t>Children</a:t>
            </a:r>
            <a:r>
              <a:rPr lang="nl-BE" dirty="0" smtClean="0"/>
              <a:t> (HBSC-</a:t>
            </a:r>
            <a:r>
              <a:rPr lang="nl-BE" dirty="0" err="1" smtClean="0"/>
              <a:t>study</a:t>
            </a:r>
            <a:r>
              <a:rPr lang="nl-BE" dirty="0" smtClean="0"/>
              <a:t>, 2012)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/>
              <a:t>Enquête auprès de jeunes</a:t>
            </a:r>
            <a:r>
              <a:rPr lang="nl-BE" sz="2800" dirty="0"/>
              <a:t> </a:t>
            </a:r>
            <a:r>
              <a:rPr lang="nl-BE" sz="2800" dirty="0" smtClean="0"/>
              <a:t>de 11 </a:t>
            </a:r>
            <a:r>
              <a:rPr lang="nl-BE" sz="2800" dirty="0" smtClean="0">
                <a:sym typeface="Wingdings" panose="05000000000000000000" pitchFamily="2" charset="2"/>
              </a:rPr>
              <a:t> 18 ans </a:t>
            </a:r>
          </a:p>
          <a:p>
            <a:pPr marL="0" indent="0">
              <a:buNone/>
            </a:pPr>
            <a:r>
              <a:rPr lang="nl-BE" sz="2800" dirty="0" smtClean="0">
                <a:sym typeface="Wingdings" panose="05000000000000000000" pitchFamily="2" charset="2"/>
              </a:rPr>
              <a:t>(</a:t>
            </a:r>
            <a:r>
              <a:rPr lang="nl-BE" sz="2800" dirty="0" err="1" smtClean="0">
                <a:sym typeface="Wingdings" panose="05000000000000000000" pitchFamily="2" charset="2"/>
              </a:rPr>
              <a:t>Ugent</a:t>
            </a:r>
            <a:r>
              <a:rPr lang="nl-BE" sz="2800" dirty="0" smtClean="0">
                <a:sym typeface="Wingdings" panose="05000000000000000000" pitchFamily="2" charset="2"/>
              </a:rPr>
              <a:t>, Anne Hublet)</a:t>
            </a:r>
            <a:endParaRPr lang="nl-BE" sz="2800" dirty="0" smtClean="0"/>
          </a:p>
          <a:p>
            <a:r>
              <a:rPr lang="nl-BE" sz="2800" b="1" dirty="0" smtClean="0"/>
              <a:t>24,5%: </a:t>
            </a:r>
            <a:r>
              <a:rPr lang="nl-BE" sz="2800" dirty="0" err="1" smtClean="0"/>
              <a:t>victime</a:t>
            </a:r>
            <a:r>
              <a:rPr lang="nl-BE" sz="2800" dirty="0" smtClean="0"/>
              <a:t> du </a:t>
            </a:r>
            <a:r>
              <a:rPr lang="nl-BE" sz="2800" dirty="0" err="1" smtClean="0"/>
              <a:t>bullying</a:t>
            </a:r>
            <a:r>
              <a:rPr lang="nl-BE" sz="2800" dirty="0" smtClean="0"/>
              <a:t> (</a:t>
            </a:r>
            <a:r>
              <a:rPr lang="fr-FR" sz="2800" dirty="0"/>
              <a:t>au moins deux fois au cours des deux derniers </a:t>
            </a:r>
            <a:r>
              <a:rPr lang="fr-FR" sz="2800" dirty="0" smtClean="0"/>
              <a:t>mois)</a:t>
            </a:r>
          </a:p>
          <a:p>
            <a:r>
              <a:rPr lang="nl-BE" sz="2800" b="1" dirty="0" smtClean="0"/>
              <a:t>5,5%:</a:t>
            </a:r>
            <a:r>
              <a:rPr lang="nl-BE" sz="2800" dirty="0" smtClean="0"/>
              <a:t> </a:t>
            </a:r>
            <a:r>
              <a:rPr lang="nl-BE" sz="2800" dirty="0" err="1" smtClean="0"/>
              <a:t>victime</a:t>
            </a:r>
            <a:r>
              <a:rPr lang="nl-BE" sz="2800" dirty="0" smtClean="0"/>
              <a:t> du </a:t>
            </a:r>
            <a:r>
              <a:rPr lang="nl-BE" sz="2800" dirty="0" err="1" smtClean="0"/>
              <a:t>bullying</a:t>
            </a:r>
            <a:r>
              <a:rPr lang="nl-BE" sz="2800" dirty="0"/>
              <a:t>  </a:t>
            </a:r>
            <a:r>
              <a:rPr lang="nl-BE" sz="2800" dirty="0" smtClean="0"/>
              <a:t>(au </a:t>
            </a:r>
            <a:r>
              <a:rPr lang="nl-BE" sz="2800" dirty="0" err="1" smtClean="0"/>
              <a:t>moins</a:t>
            </a:r>
            <a:r>
              <a:rPr lang="nl-BE" sz="2800" dirty="0" smtClean="0"/>
              <a:t> </a:t>
            </a:r>
            <a:r>
              <a:rPr lang="nl-BE" sz="2800" dirty="0" err="1" smtClean="0"/>
              <a:t>une</a:t>
            </a:r>
            <a:r>
              <a:rPr lang="nl-BE" sz="2800" dirty="0" smtClean="0"/>
              <a:t> </a:t>
            </a:r>
            <a:r>
              <a:rPr lang="nl-BE" sz="2800" dirty="0" err="1" smtClean="0"/>
              <a:t>fois</a:t>
            </a:r>
            <a:r>
              <a:rPr lang="nl-BE" sz="2800" dirty="0" smtClean="0"/>
              <a:t> par </a:t>
            </a:r>
            <a:r>
              <a:rPr lang="nl-BE" sz="2800" dirty="0" err="1" smtClean="0"/>
              <a:t>semaine</a:t>
            </a:r>
            <a:r>
              <a:rPr lang="nl-BE" sz="2800" dirty="0" smtClean="0"/>
              <a:t> au cours des deux </a:t>
            </a:r>
            <a:r>
              <a:rPr lang="nl-BE" sz="2800" dirty="0" err="1" smtClean="0"/>
              <a:t>derniers</a:t>
            </a:r>
            <a:r>
              <a:rPr lang="nl-BE" sz="2800" dirty="0" smtClean="0"/>
              <a:t> </a:t>
            </a:r>
            <a:r>
              <a:rPr lang="nl-BE" sz="2800" dirty="0" err="1" smtClean="0"/>
              <a:t>mois</a:t>
            </a:r>
            <a:r>
              <a:rPr lang="nl-BE" sz="2800" dirty="0" smtClean="0"/>
              <a:t>) [= 34 500 </a:t>
            </a:r>
            <a:r>
              <a:rPr lang="nl-BE" sz="2800" dirty="0" err="1" smtClean="0"/>
              <a:t>victimes</a:t>
            </a:r>
            <a:r>
              <a:rPr lang="nl-BE" sz="2800" dirty="0" smtClean="0"/>
              <a:t>/</a:t>
            </a:r>
            <a:r>
              <a:rPr lang="nl-BE" sz="2800" dirty="0" err="1" smtClean="0"/>
              <a:t>année</a:t>
            </a:r>
            <a:r>
              <a:rPr lang="nl-BE" sz="2800" dirty="0"/>
              <a:t>]</a:t>
            </a:r>
            <a:endParaRPr lang="nl-BE" sz="2800" dirty="0" smtClean="0"/>
          </a:p>
          <a:p>
            <a:r>
              <a:rPr lang="nl-BE" sz="2800" b="1" dirty="0" smtClean="0"/>
              <a:t>3,2%: </a:t>
            </a:r>
            <a:r>
              <a:rPr lang="nl-BE" sz="2800" dirty="0" err="1" smtClean="0"/>
              <a:t>victime</a:t>
            </a:r>
            <a:r>
              <a:rPr lang="nl-BE" sz="2800" dirty="0" smtClean="0"/>
              <a:t> du </a:t>
            </a:r>
            <a:r>
              <a:rPr lang="nl-BE" sz="2800" dirty="0" err="1" smtClean="0"/>
              <a:t>bullying</a:t>
            </a:r>
            <a:r>
              <a:rPr lang="nl-BE" sz="2800" dirty="0" smtClean="0"/>
              <a:t> (</a:t>
            </a:r>
            <a:r>
              <a:rPr lang="nl-BE" sz="2800" dirty="0" err="1" smtClean="0"/>
              <a:t>plusieurs</a:t>
            </a:r>
            <a:r>
              <a:rPr lang="nl-BE" sz="2800" dirty="0" smtClean="0"/>
              <a:t> </a:t>
            </a:r>
            <a:r>
              <a:rPr lang="nl-BE" sz="2800" dirty="0" err="1" smtClean="0"/>
              <a:t>fois</a:t>
            </a:r>
            <a:r>
              <a:rPr lang="nl-BE" sz="2800" dirty="0" smtClean="0"/>
              <a:t> par </a:t>
            </a:r>
            <a:r>
              <a:rPr lang="nl-BE" sz="2800" dirty="0" err="1" smtClean="0"/>
              <a:t>semaine</a:t>
            </a:r>
            <a:r>
              <a:rPr lang="nl-BE" sz="2800" dirty="0" smtClean="0"/>
              <a:t>)</a:t>
            </a:r>
          </a:p>
          <a:p>
            <a:r>
              <a:rPr lang="nl-BE" sz="2800" b="1" dirty="0" smtClean="0"/>
              <a:t>7%:</a:t>
            </a:r>
            <a:r>
              <a:rPr lang="nl-BE" sz="2800" dirty="0"/>
              <a:t> </a:t>
            </a:r>
            <a:r>
              <a:rPr lang="nl-BE" sz="2800" dirty="0" smtClean="0"/>
              <a:t>taquin </a:t>
            </a:r>
            <a:r>
              <a:rPr lang="nl-BE" sz="2800" dirty="0" smtClean="0"/>
              <a:t> (auteur)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96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75284"/>
              </p:ext>
            </p:extLst>
          </p:nvPr>
        </p:nvGraphicFramePr>
        <p:xfrm>
          <a:off x="0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9617" y="773832"/>
            <a:ext cx="7620000" cy="1143000"/>
          </a:xfrm>
        </p:spPr>
        <p:txBody>
          <a:bodyPr>
            <a:normAutofit/>
          </a:bodyPr>
          <a:lstStyle/>
          <a:p>
            <a:r>
              <a:rPr lang="nl-BE" sz="36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Victimisation</a:t>
            </a:r>
            <a:r>
              <a:rPr lang="nl-BE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(HBSC </a:t>
            </a:r>
            <a:r>
              <a:rPr lang="nl-BE" sz="36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nl-BE" sz="3600" b="1" dirty="0" smtClean="0">
                <a:latin typeface="+mn-lt"/>
                <a:ea typeface="+mn-ea"/>
                <a:cs typeface="+mn-cs"/>
              </a:rPr>
              <a:t>, 2012)</a:t>
            </a:r>
            <a:endParaRPr lang="nl-NL" sz="3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al 1"/>
          <p:cNvSpPr/>
          <p:nvPr/>
        </p:nvSpPr>
        <p:spPr>
          <a:xfrm>
            <a:off x="2699792" y="486916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283968" y="494116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924712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latin typeface="+mn-lt"/>
                <a:ea typeface="+mn-ea"/>
                <a:cs typeface="+mn-cs"/>
              </a:rPr>
              <a:t>Taquins </a:t>
            </a:r>
            <a:r>
              <a:rPr lang="nl-BE" sz="3600" b="1" dirty="0" smtClean="0">
                <a:latin typeface="+mn-lt"/>
                <a:ea typeface="+mn-ea"/>
                <a:cs typeface="+mn-cs"/>
              </a:rPr>
              <a:t>– auteurs (</a:t>
            </a:r>
            <a:r>
              <a:rPr lang="nl-BE" sz="3600" b="1" dirty="0" smtClean="0">
                <a:latin typeface="+mn-lt"/>
                <a:ea typeface="+mn-ea"/>
                <a:cs typeface="+mn-cs"/>
              </a:rPr>
              <a:t>HBSC study, 2012) </a:t>
            </a:r>
            <a:endParaRPr lang="nl-NL" sz="3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38919"/>
              </p:ext>
            </p:extLst>
          </p:nvPr>
        </p:nvGraphicFramePr>
        <p:xfrm>
          <a:off x="360387" y="19033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al 5"/>
          <p:cNvSpPr/>
          <p:nvPr/>
        </p:nvSpPr>
        <p:spPr>
          <a:xfrm>
            <a:off x="1643273" y="4388705"/>
            <a:ext cx="95610" cy="95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644008" y="3621423"/>
            <a:ext cx="95609" cy="95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108238" y="4077072"/>
            <a:ext cx="95610" cy="95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8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80000"/>
              </a:lnSpc>
              <a:buClr>
                <a:schemeClr val="accent3"/>
              </a:buClr>
              <a:buSzPct val="95000"/>
              <a:defRPr/>
            </a:pPr>
            <a:r>
              <a:rPr lang="nl-NL" sz="4000" dirty="0" err="1" smtClean="0">
                <a:solidFill>
                  <a:schemeClr val="tx1"/>
                </a:solidFill>
              </a:rPr>
              <a:t>Cyberbullying</a:t>
            </a:r>
            <a:r>
              <a:rPr lang="nl-NL" sz="4000" dirty="0" smtClean="0">
                <a:solidFill>
                  <a:schemeClr val="tx1"/>
                </a:solidFill>
              </a:rPr>
              <a:t> / </a:t>
            </a:r>
            <a:r>
              <a:rPr lang="nl-NL" sz="4000" dirty="0" err="1" smtClean="0">
                <a:solidFill>
                  <a:schemeClr val="tx1"/>
                </a:solidFill>
              </a:rPr>
              <a:t>cyberharcèlement</a:t>
            </a:r>
            <a:r>
              <a:rPr lang="nl-NL" sz="4000" dirty="0" smtClean="0">
                <a:solidFill>
                  <a:schemeClr val="tx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nl-BE" sz="3200" dirty="0" smtClean="0">
                <a:solidFill>
                  <a:srgbClr val="002060"/>
                </a:solidFill>
                <a:ea typeface="+mn-ea"/>
              </a:rPr>
              <a:t>  Pabian </a:t>
            </a:r>
            <a:r>
              <a:rPr lang="nl-BE" sz="3200" dirty="0" smtClean="0">
                <a:solidFill>
                  <a:srgbClr val="002060"/>
                </a:solidFill>
              </a:rPr>
              <a:t>&amp; Vandebosch (2011)  ‘</a:t>
            </a:r>
            <a:r>
              <a:rPr lang="en-US" sz="3200" dirty="0" smtClean="0"/>
              <a:t>Developmental </a:t>
            </a:r>
            <a:r>
              <a:rPr lang="en-US" sz="3200" dirty="0"/>
              <a:t>Issues in Cyberbullying amongst </a:t>
            </a:r>
            <a:r>
              <a:rPr lang="en-US" sz="3200" dirty="0" smtClean="0"/>
              <a:t>Adolescents’ (DICA)  </a:t>
            </a:r>
            <a:endParaRPr lang="en-US" sz="3200" dirty="0" smtClean="0">
              <a:ea typeface="+mn-ea"/>
            </a:endParaRPr>
          </a:p>
          <a:p>
            <a:pPr marL="0" lvl="1" indent="0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endParaRPr lang="en-US" sz="1800" dirty="0">
              <a:ea typeface="+mn-ea"/>
            </a:endParaRPr>
          </a:p>
          <a:p>
            <a:pPr marL="742950" lvl="2" indent="-342900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ea typeface="+mn-ea"/>
              </a:rPr>
              <a:t>11,3% 	</a:t>
            </a:r>
            <a:r>
              <a:rPr lang="en-US" sz="3200" dirty="0" err="1" smtClean="0">
                <a:ea typeface="+mn-ea"/>
              </a:rPr>
              <a:t>victimes</a:t>
            </a:r>
            <a:endParaRPr lang="en-US" sz="3200" dirty="0" smtClean="0">
              <a:ea typeface="+mn-ea"/>
            </a:endParaRPr>
          </a:p>
          <a:p>
            <a:pPr marL="742950" lvl="2" indent="-342900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ea typeface="+mn-ea"/>
              </a:rPr>
              <a:t>11,3%  </a:t>
            </a:r>
            <a:r>
              <a:rPr lang="en-US" sz="3200" dirty="0" smtClean="0"/>
              <a:t>auteurs</a:t>
            </a:r>
            <a:endParaRPr lang="en-US" sz="3200" dirty="0">
              <a:ea typeface="+mn-ea"/>
            </a:endParaRPr>
          </a:p>
          <a:p>
            <a:pPr marL="742950" lvl="2" indent="-342900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ea typeface="+mn-ea"/>
              </a:rPr>
              <a:t>35,3% 	</a:t>
            </a:r>
            <a:r>
              <a:rPr lang="en-US" sz="3200" dirty="0" err="1" smtClean="0"/>
              <a:t>témoins</a:t>
            </a:r>
            <a:r>
              <a:rPr lang="en-US" sz="3200" dirty="0" smtClean="0"/>
              <a:t> </a:t>
            </a:r>
            <a:endParaRPr lang="nl-BE" sz="4100" dirty="0">
              <a:latin typeface="+mj-lt"/>
              <a:ea typeface="+mj-ea"/>
              <a:cs typeface="+mj-cs"/>
            </a:endParaRPr>
          </a:p>
          <a:p>
            <a:pPr lvl="2">
              <a:lnSpc>
                <a:spcPct val="90000"/>
              </a:lnSpc>
              <a:defRPr/>
            </a:pPr>
            <a:endParaRPr lang="nl-BE" sz="2000" dirty="0" smtClean="0"/>
          </a:p>
          <a:p>
            <a:pPr>
              <a:lnSpc>
                <a:spcPct val="90000"/>
              </a:lnSpc>
              <a:defRPr/>
            </a:pPr>
            <a:endParaRPr lang="nl-BE" sz="2900" dirty="0" smtClean="0"/>
          </a:p>
          <a:p>
            <a:pPr>
              <a:lnSpc>
                <a:spcPct val="90000"/>
              </a:lnSpc>
              <a:defRPr/>
            </a:pPr>
            <a:r>
              <a:rPr lang="nl-BE" sz="3200" dirty="0"/>
              <a:t>65% </a:t>
            </a:r>
            <a:r>
              <a:rPr lang="nl-BE" sz="3200" dirty="0" smtClean="0"/>
              <a:t>des victimes sont victimes du on- &amp; offline bullying </a:t>
            </a:r>
            <a:endParaRPr lang="nl-BE" sz="3200" dirty="0"/>
          </a:p>
          <a:p>
            <a:pPr lvl="2">
              <a:lnSpc>
                <a:spcPct val="90000"/>
              </a:lnSpc>
              <a:defRPr/>
            </a:pPr>
            <a:endParaRPr lang="en-US" dirty="0" smtClean="0">
              <a:solidFill>
                <a:schemeClr val="hlink"/>
              </a:solidFill>
            </a:endParaRPr>
          </a:p>
          <a:p>
            <a:pPr lvl="2">
              <a:lnSpc>
                <a:spcPct val="90000"/>
              </a:lnSpc>
              <a:defRPr/>
            </a:pPr>
            <a:endParaRPr lang="en-US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nl-BE" altLang="nl-NL" sz="4000" dirty="0">
                <a:solidFill>
                  <a:schemeClr val="tx1"/>
                </a:solidFill>
              </a:rPr>
              <a:t> </a:t>
            </a:r>
            <a:r>
              <a:rPr lang="nl-BE" altLang="nl-NL" sz="4000" dirty="0" smtClean="0">
                <a:solidFill>
                  <a:schemeClr val="tx1"/>
                </a:solidFill>
              </a:rPr>
              <a:t>Victimisation/année (‘leerjaar’)  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279400" y="1628800"/>
            <a:ext cx="8229600" cy="50863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nl-B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403648" y="5380062"/>
            <a:ext cx="6337300" cy="857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nl-BE" sz="2400" dirty="0" smtClean="0"/>
              <a:t>May 2013</a:t>
            </a:r>
            <a:r>
              <a:rPr lang="nl-BE" sz="2400" dirty="0"/>
              <a:t>,  </a:t>
            </a:r>
            <a:r>
              <a:rPr lang="nl-BE" sz="2400" dirty="0" smtClean="0"/>
              <a:t>n = 2038 </a:t>
            </a:r>
            <a:r>
              <a:rPr lang="nl-BE" sz="2400" dirty="0" err="1" smtClean="0"/>
              <a:t>élèves</a:t>
            </a:r>
            <a:r>
              <a:rPr lang="nl-BE" sz="2400" dirty="0" smtClean="0"/>
              <a:t> (10 </a:t>
            </a:r>
            <a:r>
              <a:rPr lang="nl-BE" sz="2400" dirty="0" smtClean="0">
                <a:sym typeface="Wingdings" panose="05000000000000000000" pitchFamily="2" charset="2"/>
              </a:rPr>
              <a:t> 16 </a:t>
            </a:r>
            <a:r>
              <a:rPr lang="nl-BE" sz="2400" dirty="0" err="1" smtClean="0">
                <a:sym typeface="Wingdings" panose="05000000000000000000" pitchFamily="2" charset="2"/>
              </a:rPr>
              <a:t>ans</a:t>
            </a:r>
            <a:r>
              <a:rPr lang="nl-BE" sz="2400" dirty="0" smtClean="0">
                <a:sym typeface="Wingdings" panose="05000000000000000000" pitchFamily="2" charset="2"/>
              </a:rPr>
              <a:t>)</a:t>
            </a:r>
            <a:endParaRPr lang="nl-BE" sz="24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nl-BE" sz="2600" dirty="0" smtClean="0">
                <a:solidFill>
                  <a:srgbClr val="002060"/>
                </a:solidFill>
              </a:rPr>
              <a:t>Pabian</a:t>
            </a:r>
            <a:r>
              <a:rPr lang="nl-BE" sz="2600" dirty="0">
                <a:solidFill>
                  <a:srgbClr val="002060"/>
                </a:solidFill>
              </a:rPr>
              <a:t>, S. &amp; Vandebosch, H</a:t>
            </a:r>
            <a:r>
              <a:rPr lang="nl-BE" sz="2600" dirty="0" smtClean="0">
                <a:solidFill>
                  <a:srgbClr val="002060"/>
                </a:solidFill>
              </a:rPr>
              <a:t>.(</a:t>
            </a:r>
            <a:r>
              <a:rPr lang="nl-BE" sz="2600" dirty="0">
                <a:solidFill>
                  <a:srgbClr val="002060"/>
                </a:solidFill>
              </a:rPr>
              <a:t>2013), DICA 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nl-BE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nl-BE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nl-BE" sz="28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nl-BE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lang="nl-BE" sz="3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02013"/>
              </p:ext>
            </p:extLst>
          </p:nvPr>
        </p:nvGraphicFramePr>
        <p:xfrm>
          <a:off x="251520" y="3352848"/>
          <a:ext cx="8215314" cy="159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19"/>
                <a:gridCol w="1369219"/>
                <a:gridCol w="1369219"/>
                <a:gridCol w="1369219"/>
                <a:gridCol w="1369219"/>
                <a:gridCol w="1369219"/>
              </a:tblGrid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6</a:t>
                      </a:r>
                      <a:r>
                        <a:rPr lang="nl-BE" sz="2400" baseline="30000" dirty="0" smtClean="0"/>
                        <a:t>-ième</a:t>
                      </a:r>
                      <a:r>
                        <a:rPr lang="nl-BE" sz="2400" baseline="0" dirty="0" smtClean="0"/>
                        <a:t> </a:t>
                      </a:r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1</a:t>
                      </a:r>
                      <a:r>
                        <a:rPr lang="nl-BE" sz="2400" baseline="30000" dirty="0" smtClean="0"/>
                        <a:t>-re</a:t>
                      </a:r>
                      <a:r>
                        <a:rPr lang="nl-BE" sz="2400" baseline="0" dirty="0" smtClean="0"/>
                        <a:t> </a:t>
                      </a:r>
                    </a:p>
                    <a:p>
                      <a:pPr algn="ctr"/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2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aseline="0" dirty="0" err="1" smtClean="0"/>
                        <a:t>année</a:t>
                      </a:r>
                      <a:endParaRPr lang="nl-BE" sz="2400" dirty="0" smtClean="0"/>
                    </a:p>
                    <a:p>
                      <a:pPr algn="ctr"/>
                      <a:endParaRPr lang="nl-BE" sz="2400" baseline="30000" dirty="0" smtClean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3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4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5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</a:tr>
              <a:tr h="607219"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 smtClean="0">
                          <a:solidFill>
                            <a:srgbClr val="FF0000"/>
                          </a:solidFill>
                        </a:rPr>
                        <a:t>15.6%</a:t>
                      </a:r>
                      <a:endParaRPr lang="nl-BE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 smtClean="0">
                          <a:solidFill>
                            <a:srgbClr val="FF0000"/>
                          </a:solidFill>
                        </a:rPr>
                        <a:t>10.2%</a:t>
                      </a:r>
                      <a:endParaRPr lang="nl-BE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5.9%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5.4%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6.1%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4%</a:t>
                      </a:r>
                      <a:endParaRPr lang="nl-BE" sz="32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" name="Rechteraccolade 1"/>
          <p:cNvSpPr/>
          <p:nvPr/>
        </p:nvSpPr>
        <p:spPr>
          <a:xfrm rot="16200000">
            <a:off x="4842030" y="-391568"/>
            <a:ext cx="396044" cy="6696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851920" y="22048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Enseignement secondaire </a:t>
            </a:r>
            <a:endParaRPr lang="nl-NL" sz="2400" dirty="0"/>
          </a:p>
        </p:txBody>
      </p:sp>
      <p:sp>
        <p:nvSpPr>
          <p:cNvPr id="9" name="Rechteraccolade 8"/>
          <p:cNvSpPr/>
          <p:nvPr/>
        </p:nvSpPr>
        <p:spPr>
          <a:xfrm rot="16200000">
            <a:off x="737574" y="2344736"/>
            <a:ext cx="396045" cy="1224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674" y="1954498"/>
            <a:ext cx="205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E</a:t>
            </a:r>
            <a:r>
              <a:rPr lang="nl-BE" sz="2400" dirty="0" smtClean="0"/>
              <a:t>nseignement </a:t>
            </a:r>
          </a:p>
          <a:p>
            <a:pPr algn="ctr"/>
            <a:r>
              <a:rPr lang="nl-BE" sz="2400" dirty="0" smtClean="0"/>
              <a:t>fondamental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5803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altLang="nl-NL" sz="4000" dirty="0" err="1" smtClean="0">
                <a:solidFill>
                  <a:schemeClr val="tx1"/>
                </a:solidFill>
              </a:rPr>
              <a:t>Perpétration</a:t>
            </a:r>
            <a:r>
              <a:rPr lang="nl-BE" altLang="nl-NL" sz="4000" dirty="0" smtClean="0">
                <a:solidFill>
                  <a:schemeClr val="tx1"/>
                </a:solidFill>
              </a:rPr>
              <a:t>/</a:t>
            </a:r>
            <a:r>
              <a:rPr lang="nl-BE" altLang="nl-NL" sz="4000" dirty="0" err="1" smtClean="0">
                <a:solidFill>
                  <a:schemeClr val="tx1"/>
                </a:solidFill>
              </a:rPr>
              <a:t>année</a:t>
            </a:r>
            <a:endParaRPr lang="nl-BE" altLang="nl-NL" dirty="0" smtClean="0">
              <a:solidFill>
                <a:schemeClr val="tx1"/>
              </a:solidFill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207963" y="1600200"/>
            <a:ext cx="8229600" cy="51149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BE" sz="2800" dirty="0" smtClean="0">
              <a:solidFill>
                <a:srgbClr val="0099CC"/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nl-BE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39407"/>
              </p:ext>
            </p:extLst>
          </p:nvPr>
        </p:nvGraphicFramePr>
        <p:xfrm>
          <a:off x="389134" y="2931790"/>
          <a:ext cx="8215314" cy="149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19"/>
                <a:gridCol w="1369219"/>
                <a:gridCol w="1369219"/>
                <a:gridCol w="1369219"/>
                <a:gridCol w="1369219"/>
                <a:gridCol w="1369219"/>
              </a:tblGrid>
              <a:tr h="920002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6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3600" baseline="3000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1</a:t>
                      </a:r>
                      <a:r>
                        <a:rPr lang="nl-BE" sz="2400" baseline="30000" dirty="0" smtClean="0"/>
                        <a:t>-re</a:t>
                      </a:r>
                      <a:r>
                        <a:rPr lang="nl-BE" sz="2400" baseline="0" dirty="0" smtClean="0"/>
                        <a:t> </a:t>
                      </a:r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2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3600" baseline="30000" dirty="0" err="1" smtClean="0"/>
                        <a:t>année</a:t>
                      </a:r>
                      <a:endParaRPr lang="nl-BE" sz="3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3</a:t>
                      </a:r>
                      <a:r>
                        <a:rPr lang="nl-BE" sz="2400" baseline="30000" dirty="0" smtClean="0"/>
                        <a:t>-ième</a:t>
                      </a:r>
                      <a:r>
                        <a:rPr lang="nl-BE" sz="2400" baseline="0" dirty="0" smtClean="0"/>
                        <a:t> </a:t>
                      </a:r>
                      <a:r>
                        <a:rPr lang="nl-BE" sz="2400" baseline="0" dirty="0" err="1" smtClean="0"/>
                        <a:t>année</a:t>
                      </a:r>
                      <a:endParaRPr lang="nl-BE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4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3600" baseline="30000" dirty="0" err="1" smtClean="0"/>
                        <a:t>année</a:t>
                      </a:r>
                      <a:endParaRPr lang="nl-BE" sz="4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5</a:t>
                      </a:r>
                      <a:r>
                        <a:rPr lang="nl-BE" sz="2400" baseline="30000" dirty="0" smtClean="0"/>
                        <a:t>-ième</a:t>
                      </a:r>
                    </a:p>
                    <a:p>
                      <a:pPr algn="ctr"/>
                      <a:r>
                        <a:rPr lang="nl-BE" sz="3600" baseline="30000" dirty="0" err="1" smtClean="0"/>
                        <a:t>année</a:t>
                      </a:r>
                      <a:endParaRPr lang="nl-BE" sz="2400" dirty="0" smtClean="0"/>
                    </a:p>
                  </a:txBody>
                  <a:tcPr marL="91439" marR="91439"/>
                </a:tc>
              </a:tr>
              <a:tr h="508463"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 smtClean="0">
                          <a:solidFill>
                            <a:srgbClr val="FF0000"/>
                          </a:solidFill>
                        </a:rPr>
                        <a:t>6.9%</a:t>
                      </a:r>
                      <a:endParaRPr lang="nl-BE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4.6%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4.3%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nl-BE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4.9%</a:t>
                      </a:r>
                      <a:endParaRPr lang="nl-BE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 smtClean="0"/>
                        <a:t>4.6%</a:t>
                      </a:r>
                      <a:endParaRPr lang="nl-BE" sz="32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8459" name="Tijdelijke aanduiding voor inhoud 2"/>
          <p:cNvSpPr txBox="1">
            <a:spLocks/>
          </p:cNvSpPr>
          <p:nvPr/>
        </p:nvSpPr>
        <p:spPr bwMode="auto">
          <a:xfrm>
            <a:off x="1043608" y="5164038"/>
            <a:ext cx="687638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750"/>
              </a:spcBef>
              <a:defRPr sz="3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nl-BE" sz="2000" dirty="0"/>
              <a:t>May 2013,  n = 2038 </a:t>
            </a:r>
            <a:r>
              <a:rPr lang="nl-BE" sz="2000" dirty="0" err="1"/>
              <a:t>élèves</a:t>
            </a:r>
            <a:r>
              <a:rPr lang="nl-BE" sz="2000" dirty="0"/>
              <a:t> (10 </a:t>
            </a:r>
            <a:r>
              <a:rPr lang="nl-BE" sz="2000" dirty="0">
                <a:sym typeface="Wingdings" panose="05000000000000000000" pitchFamily="2" charset="2"/>
              </a:rPr>
              <a:t> 16 </a:t>
            </a:r>
            <a:r>
              <a:rPr lang="nl-BE" sz="2000" dirty="0" err="1">
                <a:sym typeface="Wingdings" panose="05000000000000000000" pitchFamily="2" charset="2"/>
              </a:rPr>
              <a:t>ans</a:t>
            </a:r>
            <a:r>
              <a:rPr lang="nl-BE" sz="2000" dirty="0">
                <a:sym typeface="Wingdings" panose="05000000000000000000" pitchFamily="2" charset="2"/>
              </a:rPr>
              <a:t>)</a:t>
            </a:r>
            <a:endParaRPr lang="nl-BE" sz="2000" dirty="0"/>
          </a:p>
          <a:p>
            <a:pPr>
              <a:spcBef>
                <a:spcPct val="20000"/>
              </a:spcBef>
              <a:defRPr/>
            </a:pPr>
            <a:r>
              <a:rPr lang="nl-BE" sz="2400" dirty="0">
                <a:solidFill>
                  <a:srgbClr val="002060"/>
                </a:solidFill>
              </a:rPr>
              <a:t>Pabian, S. &amp; Vandebosch, H.(2013), DICA </a:t>
            </a:r>
            <a:endParaRPr lang="nl-BE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sz="3200" dirty="0">
              <a:solidFill>
                <a:srgbClr val="00664D"/>
              </a:solidFill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sz="3200" dirty="0">
              <a:solidFill>
                <a:srgbClr val="00664D"/>
              </a:solidFill>
            </a:endParaRPr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sz="1800" dirty="0">
              <a:solidFill>
                <a:srgbClr val="00664D"/>
              </a:solidFill>
            </a:endParaRPr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dirty="0">
              <a:solidFill>
                <a:srgbClr val="00664D"/>
              </a:solidFill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sz="3200" dirty="0">
              <a:solidFill>
                <a:srgbClr val="00664D"/>
              </a:solidFill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nl-BE" altLang="nl-NL" sz="3200" dirty="0">
              <a:solidFill>
                <a:schemeClr val="tx1"/>
              </a:solidFill>
            </a:endParaRPr>
          </a:p>
        </p:txBody>
      </p:sp>
      <p:sp>
        <p:nvSpPr>
          <p:cNvPr id="6" name="Rechteraccolade 5"/>
          <p:cNvSpPr/>
          <p:nvPr/>
        </p:nvSpPr>
        <p:spPr>
          <a:xfrm rot="16200000">
            <a:off x="4986046" y="-657454"/>
            <a:ext cx="396044" cy="6696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923928" y="202318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enseignement secondaire </a:t>
            </a:r>
            <a:endParaRPr lang="nl-NL" sz="2400" dirty="0"/>
          </a:p>
        </p:txBody>
      </p:sp>
      <p:sp>
        <p:nvSpPr>
          <p:cNvPr id="9" name="Rechteraccolade 8"/>
          <p:cNvSpPr/>
          <p:nvPr/>
        </p:nvSpPr>
        <p:spPr>
          <a:xfrm rot="16200000">
            <a:off x="881590" y="2078850"/>
            <a:ext cx="396045" cy="1224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3682" y="1772816"/>
            <a:ext cx="205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enseignement</a:t>
            </a:r>
          </a:p>
          <a:p>
            <a:pPr algn="ctr"/>
            <a:r>
              <a:rPr lang="nl-BE" sz="2400" dirty="0" smtClean="0"/>
              <a:t>fondamental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618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3"/>
              </a:buClr>
              <a:buSzPct val="95000"/>
              <a:defRPr/>
            </a:pPr>
            <a:r>
              <a:rPr lang="nl-BE" dirty="0" err="1" smtClean="0"/>
              <a:t>Cyberbullying</a:t>
            </a:r>
            <a:r>
              <a:rPr lang="nl-BE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l-BE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endParaRPr lang="nl-NL" dirty="0">
              <a:solidFill>
                <a:schemeClr val="tx2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86220"/>
              </p:ext>
            </p:extLst>
          </p:nvPr>
        </p:nvGraphicFramePr>
        <p:xfrm>
          <a:off x="304736" y="2376558"/>
          <a:ext cx="7632849" cy="342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59406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err="1" smtClean="0"/>
                        <a:t>Victimisation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 err="1" smtClean="0"/>
                        <a:t>Perpétration</a:t>
                      </a:r>
                      <a:endParaRPr lang="nl-NL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Qualification</a:t>
                      </a:r>
                      <a:r>
                        <a:rPr lang="nl-BE" sz="2800" b="1" baseline="0" dirty="0" smtClean="0"/>
                        <a:t> </a:t>
                      </a:r>
                      <a:r>
                        <a:rPr lang="nl-BE" sz="2800" b="1" dirty="0" smtClean="0"/>
                        <a:t>Professionelle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12,2%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25,2%</a:t>
                      </a:r>
                      <a:endParaRPr lang="nl-NL" sz="2800" b="1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err="1" smtClean="0"/>
                        <a:t>Qualification</a:t>
                      </a:r>
                      <a:r>
                        <a:rPr lang="nl-BE" sz="2800" b="1" dirty="0" smtClean="0"/>
                        <a:t> </a:t>
                      </a:r>
                      <a:r>
                        <a:rPr lang="nl-BE" sz="2800" b="1" baseline="0" dirty="0" err="1" smtClean="0"/>
                        <a:t>Technique</a:t>
                      </a:r>
                      <a:r>
                        <a:rPr lang="nl-BE" sz="2800" b="1" baseline="0" dirty="0" smtClean="0"/>
                        <a:t> </a:t>
                      </a:r>
                      <a:endParaRPr lang="nl-BE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10,6%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16,3%</a:t>
                      </a:r>
                      <a:endParaRPr lang="nl-NL" sz="2800" b="1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Enseignement </a:t>
                      </a:r>
                      <a:r>
                        <a:rPr lang="nl-BE" sz="2800" b="1" baseline="0" dirty="0" smtClean="0"/>
                        <a:t>Général 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9,3%</a:t>
                      </a:r>
                      <a:endParaRPr lang="nl-N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dirty="0" smtClean="0"/>
                        <a:t>8,3%</a:t>
                      </a:r>
                      <a:endParaRPr lang="nl-N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5417068" y="2996952"/>
            <a:ext cx="2520280" cy="18722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9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pratique dans les écoles </a:t>
            </a:r>
            <a:r>
              <a:rPr lang="nl-BE" dirty="0" smtClean="0"/>
              <a:t>flamndes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sz="1800" dirty="0" smtClean="0"/>
              <a:t>         </a:t>
            </a:r>
            <a:r>
              <a:rPr lang="nl-NL" sz="1800" dirty="0" err="1" smtClean="0"/>
              <a:t>Ici</a:t>
            </a:r>
            <a:r>
              <a:rPr lang="nl-NL" sz="1800" dirty="0" smtClean="0"/>
              <a:t>, </a:t>
            </a:r>
            <a:r>
              <a:rPr lang="nl-NL" sz="1800" dirty="0" err="1" smtClean="0"/>
              <a:t>école</a:t>
            </a:r>
            <a:r>
              <a:rPr lang="nl-NL" sz="1800" dirty="0" smtClean="0"/>
              <a:t> et </a:t>
            </a:r>
            <a:r>
              <a:rPr lang="nl-NL" sz="1800" dirty="0" err="1" smtClean="0"/>
              <a:t>parents</a:t>
            </a:r>
            <a:r>
              <a:rPr lang="nl-NL" sz="1800" dirty="0" smtClean="0"/>
              <a:t> </a:t>
            </a:r>
            <a:r>
              <a:rPr lang="nl-NL" sz="1800" dirty="0" err="1" smtClean="0"/>
              <a:t>travaillent</a:t>
            </a:r>
            <a:r>
              <a:rPr lang="nl-NL" sz="1800" dirty="0" smtClean="0"/>
              <a:t> ensemble</a:t>
            </a:r>
          </a:p>
          <a:p>
            <a:endParaRPr lang="nl-NL" dirty="0"/>
          </a:p>
          <a:p>
            <a:r>
              <a:rPr lang="nl-NL" dirty="0" smtClean="0"/>
              <a:t>						</a:t>
            </a:r>
          </a:p>
          <a:p>
            <a:r>
              <a:rPr lang="nl-NL" dirty="0"/>
              <a:t>	</a:t>
            </a:r>
            <a:r>
              <a:rPr lang="nl-NL" dirty="0" smtClean="0"/>
              <a:t>				EE  	    </a:t>
            </a:r>
            <a:r>
              <a:rPr lang="nl-NL" sz="1700" dirty="0" err="1" smtClean="0"/>
              <a:t>Entendre</a:t>
            </a:r>
            <a:r>
              <a:rPr lang="nl-NL" sz="1700" dirty="0" smtClean="0"/>
              <a:t>, </a:t>
            </a:r>
            <a:r>
              <a:rPr lang="nl-NL" sz="1700" dirty="0" err="1" smtClean="0"/>
              <a:t>voir</a:t>
            </a:r>
            <a:r>
              <a:rPr lang="nl-NL" sz="1700" dirty="0" smtClean="0"/>
              <a:t> et </a:t>
            </a:r>
            <a:r>
              <a:rPr lang="nl-NL" sz="1700" dirty="0" err="1" smtClean="0"/>
              <a:t>parler</a:t>
            </a:r>
            <a:endParaRPr lang="nl-NL" sz="17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124075" cy="21526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4" y="3284984"/>
            <a:ext cx="5102476" cy="27704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Bon à savoir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Les écoles doivent </a:t>
            </a:r>
            <a:r>
              <a:rPr lang="nl-BE" dirty="0" smtClean="0"/>
              <a:t>s’occuper </a:t>
            </a:r>
            <a:r>
              <a:rPr lang="nl-BE" dirty="0" smtClean="0"/>
              <a:t>du bien-être de </a:t>
            </a:r>
            <a:r>
              <a:rPr lang="nl-BE" dirty="0" smtClean="0"/>
              <a:t>leur</a:t>
            </a:r>
            <a:r>
              <a:rPr lang="nl-BE" dirty="0" smtClean="0"/>
              <a:t>s </a:t>
            </a:r>
            <a:r>
              <a:rPr lang="nl-BE" dirty="0" smtClean="0"/>
              <a:t>élèves</a:t>
            </a:r>
            <a:endParaRPr lang="nl-BE" dirty="0"/>
          </a:p>
          <a:p>
            <a:pPr marL="393192" lvl="1" indent="0">
              <a:buNone/>
            </a:pPr>
            <a:r>
              <a:rPr lang="nl-BE" dirty="0" smtClean="0"/>
              <a:t>[ Enquêtes </a:t>
            </a:r>
            <a:r>
              <a:rPr lang="nl-BE" dirty="0" smtClean="0"/>
              <a:t>développées </a:t>
            </a:r>
            <a:r>
              <a:rPr lang="nl-BE" dirty="0" smtClean="0"/>
              <a:t>par </a:t>
            </a:r>
            <a:r>
              <a:rPr lang="nl-BE" dirty="0" smtClean="0"/>
              <a:t>l’inspection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ym typeface="Wingdings" panose="05000000000000000000" pitchFamily="2" charset="2"/>
                <a:hlinkClick r:id="rId2"/>
              </a:rPr>
              <a:t>http://</a:t>
            </a:r>
            <a:r>
              <a:rPr lang="nl-BE" dirty="0" smtClean="0">
                <a:sym typeface="Wingdings" panose="05000000000000000000" pitchFamily="2" charset="2"/>
                <a:hlinkClick r:id="rId2"/>
              </a:rPr>
              <a:t>www.ond.vlaanderen.be/inspectie/opdrachten/doorlichten/faq-WBV.htm</a:t>
            </a:r>
            <a:r>
              <a:rPr lang="nl-BE" dirty="0" smtClean="0">
                <a:sym typeface="Wingdings" panose="05000000000000000000" pitchFamily="2" charset="2"/>
              </a:rPr>
              <a:t>] </a:t>
            </a:r>
            <a:endParaRPr lang="nl-BE" dirty="0" smtClean="0"/>
          </a:p>
          <a:p>
            <a:r>
              <a:rPr lang="nl-BE" dirty="0" smtClean="0"/>
              <a:t>MAIS </a:t>
            </a:r>
            <a:r>
              <a:rPr lang="nl-BE" dirty="0" smtClean="0"/>
              <a:t>e</a:t>
            </a:r>
            <a:r>
              <a:rPr lang="nl-BE" dirty="0" smtClean="0"/>
              <a:t>lles </a:t>
            </a:r>
            <a:r>
              <a:rPr lang="nl-BE" dirty="0" smtClean="0"/>
              <a:t>ne sont pas </a:t>
            </a:r>
            <a:r>
              <a:rPr lang="nl-BE" dirty="0" smtClean="0"/>
              <a:t>obligées d’avoir </a:t>
            </a:r>
            <a:r>
              <a:rPr lang="nl-BE" dirty="0" smtClean="0"/>
              <a:t>une stratégie pour combattre (prévention &amp; intervention) le double-phénomène du bullying et cyberbullying.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err="1" smtClean="0"/>
              <a:t>Presque</a:t>
            </a:r>
            <a:r>
              <a:rPr lang="nl-BE" dirty="0" smtClean="0"/>
              <a:t> </a:t>
            </a:r>
            <a:r>
              <a:rPr lang="fr-FR" dirty="0" smtClean="0"/>
              <a:t>chaque </a:t>
            </a:r>
            <a:r>
              <a:rPr lang="fr-FR" dirty="0"/>
              <a:t>école dispose </a:t>
            </a:r>
            <a:r>
              <a:rPr lang="fr-FR" dirty="0" smtClean="0"/>
              <a:t>d’</a:t>
            </a:r>
            <a:r>
              <a:rPr lang="fr-FR" i="1" dirty="0" smtClean="0"/>
              <a:t>un </a:t>
            </a:r>
            <a:r>
              <a:rPr lang="fr-FR" i="1" dirty="0"/>
              <a:t>cadre de </a:t>
            </a:r>
            <a:r>
              <a:rPr lang="fr-FR" i="1" dirty="0" smtClean="0"/>
              <a:t>soins </a:t>
            </a:r>
          </a:p>
          <a:p>
            <a:pPr lvl="1"/>
            <a:r>
              <a:rPr lang="fr-FR" i="1" dirty="0" smtClean="0"/>
              <a:t>Ce cadre de soins </a:t>
            </a:r>
            <a:r>
              <a:rPr lang="fr-FR" i="1" dirty="0" smtClean="0"/>
              <a:t>comporte 4 échelons </a:t>
            </a:r>
            <a:endParaRPr lang="fr-FR" i="1" dirty="0" smtClean="0"/>
          </a:p>
          <a:p>
            <a:pPr lvl="1"/>
            <a:r>
              <a:rPr lang="fr-FR" i="1" dirty="0" smtClean="0"/>
              <a:t>4 types d’ action: Prévention – Détection &amp; Signalement – </a:t>
            </a:r>
            <a:r>
              <a:rPr lang="fr-FR" i="1" dirty="0" smtClean="0"/>
              <a:t>Prise en charge (cure)</a:t>
            </a:r>
            <a:r>
              <a:rPr lang="fr-FR" i="1" dirty="0" smtClean="0"/>
              <a:t> </a:t>
            </a:r>
            <a:r>
              <a:rPr lang="fr-FR" i="1" dirty="0" smtClean="0"/>
              <a:t>– Postcure </a:t>
            </a:r>
            <a:r>
              <a:rPr lang="fr-FR" i="1" dirty="0" smtClean="0"/>
              <a:t>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8791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9" y="548680"/>
            <a:ext cx="5404971" cy="5793686"/>
          </a:xfrm>
          <a:prstGeom prst="rect">
            <a:avLst/>
          </a:prstGeom>
        </p:spPr>
      </p:pic>
      <p:sp>
        <p:nvSpPr>
          <p:cNvPr id="5" name="Rechteraccolade 4"/>
          <p:cNvSpPr/>
          <p:nvPr/>
        </p:nvSpPr>
        <p:spPr>
          <a:xfrm>
            <a:off x="5436096" y="3573016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868144" y="3861048"/>
            <a:ext cx="2197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Soins</a:t>
            </a:r>
            <a:r>
              <a:rPr lang="nl-BE" b="1" dirty="0" smtClean="0"/>
              <a:t> de base 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sz="1600" dirty="0" smtClean="0">
                <a:sym typeface="Wingdings" panose="05000000000000000000" pitchFamily="2" charset="2"/>
              </a:rPr>
              <a:t>(</a:t>
            </a:r>
            <a:r>
              <a:rPr lang="nl-BE" sz="1600" dirty="0" err="1" smtClean="0">
                <a:sym typeface="Wingdings" panose="05000000000000000000" pitchFamily="2" charset="2"/>
              </a:rPr>
              <a:t>l’ensemble</a:t>
            </a:r>
            <a:r>
              <a:rPr lang="nl-BE" sz="1600" dirty="0" smtClean="0">
                <a:sym typeface="Wingdings" panose="05000000000000000000" pitchFamily="2" charset="2"/>
              </a:rPr>
              <a:t> du </a:t>
            </a:r>
            <a:r>
              <a:rPr lang="nl-BE" sz="1600" dirty="0" err="1" smtClean="0">
                <a:sym typeface="Wingdings" panose="05000000000000000000" pitchFamily="2" charset="2"/>
              </a:rPr>
              <a:t>personnel</a:t>
            </a:r>
            <a:r>
              <a:rPr lang="nl-BE" sz="1600" dirty="0" smtClean="0">
                <a:sym typeface="Wingdings" panose="05000000000000000000" pitchFamily="2" charset="2"/>
              </a:rPr>
              <a:t>) </a:t>
            </a:r>
            <a:endParaRPr lang="nl-NL" sz="1600" dirty="0"/>
          </a:p>
        </p:txBody>
      </p:sp>
      <p:sp>
        <p:nvSpPr>
          <p:cNvPr id="7" name="Rechteraccolade 6"/>
          <p:cNvSpPr/>
          <p:nvPr/>
        </p:nvSpPr>
        <p:spPr>
          <a:xfrm>
            <a:off x="5436096" y="2761084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897571" y="2852936"/>
            <a:ext cx="3237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Soins plus spécifique </a:t>
            </a:r>
            <a:r>
              <a:rPr lang="nl-BE" sz="1600" dirty="0" smtClean="0"/>
              <a:t>(</a:t>
            </a:r>
            <a:r>
              <a:rPr lang="nl-BE" sz="1600" dirty="0" smtClean="0">
                <a:sym typeface="Wingdings" panose="05000000000000000000" pitchFamily="2" charset="2"/>
              </a:rPr>
              <a:t>enseignants &amp; CPMS &amp; </a:t>
            </a:r>
            <a:r>
              <a:rPr lang="nl-BE" sz="1600" dirty="0" smtClean="0">
                <a:sym typeface="Wingdings" panose="05000000000000000000" pitchFamily="2" charset="2"/>
              </a:rPr>
              <a:t>responsables des soins </a:t>
            </a:r>
          </a:p>
          <a:p>
            <a:r>
              <a:rPr lang="nl-BE" sz="1600" dirty="0" smtClean="0">
                <a:sym typeface="Wingdings" panose="05000000000000000000" pitchFamily="2" charset="2"/>
              </a:rPr>
              <a:t>internes à l’école)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68144" y="2041874"/>
            <a:ext cx="3275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Soins spécialisés  à l’ école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sz="1600" dirty="0" smtClean="0">
                <a:sym typeface="Wingdings" panose="05000000000000000000" pitchFamily="2" charset="2"/>
              </a:rPr>
              <a:t>(support </a:t>
            </a:r>
            <a:r>
              <a:rPr lang="nl-BE" sz="1600" dirty="0" smtClean="0">
                <a:sym typeface="Wingdings" panose="05000000000000000000" pitchFamily="2" charset="2"/>
              </a:rPr>
              <a:t>actif </a:t>
            </a:r>
            <a:r>
              <a:rPr lang="nl-BE" sz="1600" dirty="0" smtClean="0">
                <a:sym typeface="Wingdings" panose="05000000000000000000" pitchFamily="2" charset="2"/>
              </a:rPr>
              <a:t>des </a:t>
            </a:r>
            <a:r>
              <a:rPr lang="nl-BE" sz="1600" dirty="0" smtClean="0">
                <a:sym typeface="Wingdings" panose="05000000000000000000" pitchFamily="2" charset="2"/>
              </a:rPr>
              <a:t>experts</a:t>
            </a:r>
          </a:p>
          <a:p>
            <a:r>
              <a:rPr lang="nl-BE" sz="1600" dirty="0" smtClean="0">
                <a:sym typeface="Wingdings" panose="05000000000000000000" pitchFamily="2" charset="2"/>
              </a:rPr>
              <a:t> </a:t>
            </a:r>
            <a:r>
              <a:rPr lang="nl-BE" sz="1600" dirty="0" smtClean="0">
                <a:sym typeface="Wingdings" panose="05000000000000000000" pitchFamily="2" charset="2"/>
              </a:rPr>
              <a:t>externes) </a:t>
            </a:r>
            <a:endParaRPr lang="nl-NL" sz="1600" dirty="0"/>
          </a:p>
        </p:txBody>
      </p:sp>
      <p:sp>
        <p:nvSpPr>
          <p:cNvPr id="12" name="Rechteraccolade 11"/>
          <p:cNvSpPr/>
          <p:nvPr/>
        </p:nvSpPr>
        <p:spPr>
          <a:xfrm>
            <a:off x="5436096" y="1987378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eraccolade 12"/>
          <p:cNvSpPr/>
          <p:nvPr/>
        </p:nvSpPr>
        <p:spPr>
          <a:xfrm>
            <a:off x="5436096" y="1195290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7017"/>
            <a:ext cx="483525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nl-NL" sz="21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      T</a:t>
            </a:r>
            <a:r>
              <a:rPr kumimoji="0" lang="fr-FR" altLang="nl-NL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rajectoire </a:t>
            </a:r>
            <a:r>
              <a:rPr kumimoji="0" lang="fr-FR" altLang="nl-NL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adaptée individuellement</a:t>
            </a:r>
            <a:r>
              <a:rPr kumimoji="0" lang="fr-FR" altLang="nl-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1268168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Trajectoire adaptée individuellement</a:t>
            </a:r>
            <a:r>
              <a:rPr lang="nl-BE" dirty="0"/>
              <a:t> </a:t>
            </a:r>
            <a:r>
              <a:rPr lang="nl-BE" sz="1600" dirty="0" smtClean="0"/>
              <a:t>(en dehors </a:t>
            </a:r>
            <a:r>
              <a:rPr lang="nl-BE" sz="1600" dirty="0" smtClean="0"/>
              <a:t>de </a:t>
            </a:r>
            <a:r>
              <a:rPr lang="nl-BE" sz="1600" dirty="0" smtClean="0"/>
              <a:t> l’école)</a:t>
            </a:r>
            <a:endParaRPr lang="nl-NL" dirty="0"/>
          </a:p>
        </p:txBody>
      </p:sp>
      <p:sp>
        <p:nvSpPr>
          <p:cNvPr id="16" name="Rechteraccolade 15"/>
          <p:cNvSpPr/>
          <p:nvPr/>
        </p:nvSpPr>
        <p:spPr>
          <a:xfrm>
            <a:off x="8460432" y="1987378"/>
            <a:ext cx="184536" cy="230484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8532440" y="2833962"/>
            <a:ext cx="69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CPMS </a:t>
            </a:r>
            <a:endParaRPr lang="nl-NL" b="1" dirty="0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323528" y="1412776"/>
            <a:ext cx="0" cy="2952328"/>
          </a:xfrm>
          <a:prstGeom prst="straightConnector1">
            <a:avLst/>
          </a:prstGeom>
          <a:ln w="38100" cmpd="sng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07504" y="456922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0070C0"/>
                </a:solidFill>
              </a:rPr>
              <a:t>Prevention </a:t>
            </a:r>
          </a:p>
          <a:p>
            <a:pPr algn="ctr"/>
            <a:r>
              <a:rPr lang="nl-BE" dirty="0" smtClean="0">
                <a:solidFill>
                  <a:srgbClr val="0070C0"/>
                </a:solidFill>
              </a:rPr>
              <a:t>&amp; Support du </a:t>
            </a:r>
            <a:r>
              <a:rPr lang="nl-BE" dirty="0" err="1" smtClean="0">
                <a:solidFill>
                  <a:srgbClr val="0070C0"/>
                </a:solidFill>
              </a:rPr>
              <a:t>bien-être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79512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0070C0"/>
                </a:solidFill>
              </a:rPr>
              <a:t>Curation</a:t>
            </a:r>
            <a:r>
              <a:rPr lang="nl-BE" b="1" dirty="0" smtClean="0">
                <a:solidFill>
                  <a:srgbClr val="0070C0"/>
                </a:solidFill>
              </a:rPr>
              <a:t>  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084168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hlinkClick r:id="rId3"/>
              </a:rPr>
              <a:t>www.prodiagnostiek.be</a:t>
            </a:r>
            <a:r>
              <a:rPr lang="nl-BE" dirty="0" smtClean="0"/>
              <a:t> 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964205" y="1656412"/>
            <a:ext cx="0" cy="719132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/>
          <p:cNvSpPr/>
          <p:nvPr/>
        </p:nvSpPr>
        <p:spPr>
          <a:xfrm>
            <a:off x="2627784" y="1872596"/>
            <a:ext cx="699820" cy="310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2600806" y="1844823"/>
            <a:ext cx="726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CPMS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5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Enchanté! 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Leefsleutels vzw </a:t>
            </a:r>
            <a:r>
              <a:rPr lang="nl-BE" i="1" dirty="0" smtClean="0">
                <a:solidFill>
                  <a:schemeClr val="bg1">
                    <a:lumMod val="65000"/>
                  </a:schemeClr>
                </a:solidFill>
              </a:rPr>
              <a:t>(cf. Clés pour l’Adolescence)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Promotion et exécution du programme KiVa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(Finlande)  dans les écoles primaires </a:t>
            </a:r>
          </a:p>
          <a:p>
            <a:r>
              <a:rPr lang="nl-BE" dirty="0" smtClean="0"/>
              <a:t>Université d’ Anvers – MIOS  (Media&amp; ICT in Organisations&amp;Society) 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Cyberbullying – développement d’un jeu éducatif  - 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www.friendlyattac.be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nl-BE" dirty="0" smtClean="0"/>
              <a:t>University Colleges Leuven-Limburg 	</a:t>
            </a:r>
          </a:p>
          <a:p>
            <a:r>
              <a:rPr lang="nl-BE" dirty="0" smtClean="0"/>
              <a:t>Chercheur </a:t>
            </a:r>
            <a:r>
              <a:rPr lang="nl-BE" dirty="0"/>
              <a:t>affilié à </a:t>
            </a:r>
            <a:r>
              <a:rPr lang="nl-BE" dirty="0" smtClean="0"/>
              <a:t>l’Université </a:t>
            </a:r>
            <a:r>
              <a:rPr lang="nl-BE" dirty="0"/>
              <a:t>Catholique de Louvain (Criminologie) </a:t>
            </a:r>
          </a:p>
          <a:p>
            <a:r>
              <a:rPr lang="nl-BE" dirty="0" err="1"/>
              <a:t>Président</a:t>
            </a:r>
            <a:r>
              <a:rPr lang="nl-BE" dirty="0"/>
              <a:t> du ‘Vlaams Netwerk Kies Kleur tegen Pesten’ (</a:t>
            </a:r>
            <a:r>
              <a:rPr lang="nl-BE" dirty="0" err="1"/>
              <a:t>Réseau</a:t>
            </a:r>
            <a:r>
              <a:rPr lang="nl-BE" dirty="0"/>
              <a:t> de 20 </a:t>
            </a:r>
            <a:r>
              <a:rPr lang="nl-BE" dirty="0" err="1"/>
              <a:t>organisations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ym typeface="Wingdings" panose="05000000000000000000" pitchFamily="2" charset="2"/>
                <a:hlinkClick r:id="rId3"/>
              </a:rPr>
              <a:t>www.kieskleurtegenpesten.be</a:t>
            </a:r>
            <a:r>
              <a:rPr lang="nl-BE" dirty="0">
                <a:sym typeface="Wingdings" panose="05000000000000000000" pitchFamily="2" charset="2"/>
              </a:rPr>
              <a:t>)</a:t>
            </a:r>
            <a:endParaRPr lang="nl-BE" sz="2400" dirty="0" smtClean="0"/>
          </a:p>
          <a:p>
            <a:endParaRPr lang="nl-BE" sz="2400" dirty="0"/>
          </a:p>
          <a:p>
            <a:pPr marL="667512" lvl="2" indent="0">
              <a:buNone/>
            </a:pPr>
            <a:endParaRPr lang="nl-BE" sz="2900" dirty="0"/>
          </a:p>
          <a:p>
            <a:pPr marL="667512" lvl="2" indent="0">
              <a:buNone/>
            </a:pPr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6392" r="29976" b="22456"/>
          <a:stretch/>
        </p:blipFill>
        <p:spPr>
          <a:xfrm>
            <a:off x="5724128" y="136552"/>
            <a:ext cx="318892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NL" dirty="0"/>
              <a:t>C</a:t>
            </a:r>
            <a:r>
              <a:rPr lang="nl-NL" dirty="0" smtClean="0"/>
              <a:t>e </a:t>
            </a:r>
            <a:r>
              <a:rPr lang="nl-NL" dirty="0" err="1" smtClean="0"/>
              <a:t>qui</a:t>
            </a:r>
            <a:r>
              <a:rPr lang="nl-NL" dirty="0" smtClean="0"/>
              <a:t> se passe </a:t>
            </a:r>
            <a:r>
              <a:rPr lang="nl-NL" dirty="0" err="1" smtClean="0"/>
              <a:t>lors</a:t>
            </a:r>
            <a:r>
              <a:rPr lang="nl-NL" dirty="0" smtClean="0"/>
              <a:t> </a:t>
            </a:r>
            <a:r>
              <a:rPr lang="nl-NL" dirty="0" err="1" smtClean="0"/>
              <a:t>d’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smtClean="0"/>
              <a:t>incident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77500" lnSpcReduction="20000"/>
          </a:bodyPr>
          <a:lstStyle/>
          <a:p>
            <a:r>
              <a:rPr lang="nl-BE" sz="3400" dirty="0" smtClean="0"/>
              <a:t>1</a:t>
            </a:r>
            <a:r>
              <a:rPr lang="nl-BE" sz="3400" baseline="30000" dirty="0" smtClean="0"/>
              <a:t>er</a:t>
            </a:r>
            <a:r>
              <a:rPr lang="nl-BE" sz="3400" dirty="0" smtClean="0"/>
              <a:t>  </a:t>
            </a:r>
            <a:r>
              <a:rPr lang="nl-BE" sz="3400" dirty="0" smtClean="0"/>
              <a:t>pas: le surveillant/</a:t>
            </a:r>
            <a:r>
              <a:rPr lang="nl-BE" sz="3400" dirty="0" smtClean="0"/>
              <a:t>l’enseignant </a:t>
            </a:r>
            <a:r>
              <a:rPr lang="nl-BE" sz="3400" dirty="0" smtClean="0"/>
              <a:t>arrête </a:t>
            </a:r>
            <a:r>
              <a:rPr lang="nl-BE" sz="3400" dirty="0" smtClean="0"/>
              <a:t>l’incident</a:t>
            </a:r>
            <a:r>
              <a:rPr lang="nl-BE" sz="3400" dirty="0" smtClean="0"/>
              <a:t>, </a:t>
            </a:r>
            <a:r>
              <a:rPr lang="fr-FR" sz="3400" dirty="0" smtClean="0"/>
              <a:t>rétablit </a:t>
            </a:r>
            <a:r>
              <a:rPr lang="fr-FR" sz="3400" dirty="0"/>
              <a:t>la </a:t>
            </a:r>
            <a:r>
              <a:rPr lang="fr-FR" sz="3400" dirty="0" smtClean="0"/>
              <a:t>sécurité et sépare ceux </a:t>
            </a:r>
            <a:r>
              <a:rPr lang="fr-FR" sz="3400" dirty="0"/>
              <a:t>qui sont </a:t>
            </a:r>
            <a:r>
              <a:rPr lang="fr-FR" sz="3400" dirty="0" smtClean="0"/>
              <a:t>impliqués </a:t>
            </a:r>
            <a:endParaRPr lang="nl-BE" sz="3400" dirty="0"/>
          </a:p>
          <a:p>
            <a:r>
              <a:rPr lang="nl-BE" sz="3400" dirty="0" smtClean="0"/>
              <a:t>2</a:t>
            </a:r>
            <a:r>
              <a:rPr lang="nl-BE" sz="3400" baseline="30000" dirty="0" smtClean="0"/>
              <a:t>eme</a:t>
            </a:r>
            <a:r>
              <a:rPr lang="nl-BE" sz="3400" dirty="0" smtClean="0"/>
              <a:t>  </a:t>
            </a:r>
            <a:r>
              <a:rPr lang="nl-BE" sz="3400" dirty="0" smtClean="0"/>
              <a:t>pas: </a:t>
            </a:r>
            <a:r>
              <a:rPr lang="nl-BE" sz="3400" dirty="0" smtClean="0"/>
              <a:t>on informe </a:t>
            </a:r>
            <a:r>
              <a:rPr lang="nl-BE" sz="3400" dirty="0" smtClean="0"/>
              <a:t>les responsables (directeur – l’enseignant de la classe – le coordonnateur de soins</a:t>
            </a:r>
            <a:r>
              <a:rPr lang="nl-BE" sz="3400" dirty="0" smtClean="0"/>
              <a:t>/la cellule d’accompagnement des élèves  (CLB = CPMS)</a:t>
            </a:r>
            <a:endParaRPr lang="nl-BE" sz="3400" dirty="0" smtClean="0">
              <a:solidFill>
                <a:srgbClr val="FF0000"/>
              </a:solidFill>
            </a:endParaRPr>
          </a:p>
          <a:p>
            <a:r>
              <a:rPr lang="nl-BE" sz="3400" dirty="0" smtClean="0"/>
              <a:t>3</a:t>
            </a:r>
            <a:r>
              <a:rPr lang="nl-BE" sz="3400" baseline="30000" dirty="0" smtClean="0"/>
              <a:t>eme</a:t>
            </a:r>
            <a:r>
              <a:rPr lang="nl-BE" sz="3400" dirty="0" smtClean="0"/>
              <a:t> </a:t>
            </a:r>
            <a:r>
              <a:rPr lang="nl-BE" sz="3400" dirty="0" smtClean="0"/>
              <a:t> </a:t>
            </a:r>
            <a:r>
              <a:rPr lang="nl-BE" sz="3400" dirty="0" smtClean="0"/>
              <a:t>pas: on commençe </a:t>
            </a:r>
            <a:r>
              <a:rPr lang="nl-BE" sz="3400" dirty="0" smtClean="0"/>
              <a:t>les entretiens  </a:t>
            </a:r>
            <a:r>
              <a:rPr lang="nl-BE" sz="3400" dirty="0" smtClean="0">
                <a:sym typeface="Wingdings" panose="05000000000000000000" pitchFamily="2" charset="2"/>
              </a:rPr>
              <a:t> </a:t>
            </a:r>
            <a:r>
              <a:rPr lang="fr-FR" sz="3400" dirty="0"/>
              <a:t>entrer en dialogue avec les parties </a:t>
            </a:r>
            <a:r>
              <a:rPr lang="fr-FR" sz="3400" dirty="0" smtClean="0"/>
              <a:t>prenantes: </a:t>
            </a:r>
            <a:r>
              <a:rPr lang="fr-FR" sz="3400" dirty="0" smtClean="0"/>
              <a:t>la </a:t>
            </a:r>
            <a:r>
              <a:rPr lang="fr-FR" sz="3400" dirty="0" smtClean="0"/>
              <a:t>victime, </a:t>
            </a:r>
            <a:r>
              <a:rPr lang="fr-FR" sz="3400" dirty="0" smtClean="0"/>
              <a:t>le(s) auteur(s)</a:t>
            </a:r>
            <a:endParaRPr lang="fr-FR" sz="3400" dirty="0" smtClean="0"/>
          </a:p>
          <a:p>
            <a:r>
              <a:rPr lang="fr-FR" sz="3400" dirty="0" smtClean="0"/>
              <a:t>4</a:t>
            </a:r>
            <a:r>
              <a:rPr lang="fr-FR" sz="3400" baseline="30000" dirty="0" smtClean="0"/>
              <a:t>eme</a:t>
            </a:r>
            <a:r>
              <a:rPr lang="fr-FR" sz="3400" dirty="0" smtClean="0"/>
              <a:t>  </a:t>
            </a:r>
            <a:r>
              <a:rPr lang="fr-FR" sz="3400" dirty="0" smtClean="0"/>
              <a:t>pas: analyse et choix d’une intervention (par une équipe) </a:t>
            </a:r>
          </a:p>
          <a:p>
            <a:endParaRPr lang="fr-FR" dirty="0" smtClean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NL" dirty="0"/>
              <a:t>C</a:t>
            </a:r>
            <a:r>
              <a:rPr lang="nl-NL" dirty="0" smtClean="0"/>
              <a:t>e </a:t>
            </a:r>
            <a:r>
              <a:rPr lang="nl-NL" dirty="0" err="1" smtClean="0"/>
              <a:t>qui</a:t>
            </a:r>
            <a:r>
              <a:rPr lang="nl-NL" dirty="0" smtClean="0"/>
              <a:t> se passe </a:t>
            </a:r>
            <a:r>
              <a:rPr lang="nl-NL" dirty="0" err="1" smtClean="0"/>
              <a:t>lors</a:t>
            </a:r>
            <a:r>
              <a:rPr lang="nl-NL" dirty="0" smtClean="0"/>
              <a:t> </a:t>
            </a:r>
            <a:r>
              <a:rPr lang="nl-NL" dirty="0" err="1" smtClean="0"/>
              <a:t>d’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smtClean="0"/>
              <a:t>incident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400" dirty="0" smtClean="0"/>
              <a:t> </a:t>
            </a:r>
          </a:p>
          <a:p>
            <a:r>
              <a:rPr lang="fr-FR" sz="3400" dirty="0" smtClean="0"/>
              <a:t>[Informer les parents </a:t>
            </a:r>
            <a:r>
              <a:rPr lang="fr-FR" sz="3400" dirty="0" smtClean="0"/>
              <a:t>de la </a:t>
            </a:r>
            <a:r>
              <a:rPr lang="fr-FR" sz="3400" dirty="0" smtClean="0"/>
              <a:t>victime (et </a:t>
            </a:r>
            <a:r>
              <a:rPr lang="fr-FR" sz="3400" dirty="0" smtClean="0"/>
              <a:t>de l’auteur?</a:t>
            </a:r>
            <a:r>
              <a:rPr lang="fr-FR" sz="3400" dirty="0" smtClean="0"/>
              <a:t>)]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5</a:t>
            </a:r>
            <a:r>
              <a:rPr lang="fr-FR" sz="3400" baseline="30000" dirty="0" smtClean="0"/>
              <a:t>eme</a:t>
            </a:r>
            <a:r>
              <a:rPr lang="fr-FR" sz="3400" dirty="0" smtClean="0"/>
              <a:t> </a:t>
            </a:r>
            <a:r>
              <a:rPr lang="fr-FR" sz="3400" dirty="0" smtClean="0"/>
              <a:t>pas: intervention: médiation – méthode no </a:t>
            </a:r>
            <a:r>
              <a:rPr lang="fr-FR" sz="3400" dirty="0" err="1" smtClean="0"/>
              <a:t>blame</a:t>
            </a:r>
            <a:r>
              <a:rPr lang="fr-FR" sz="3400" dirty="0" smtClean="0"/>
              <a:t>/</a:t>
            </a:r>
            <a:r>
              <a:rPr lang="fr-FR" sz="3400" dirty="0" smtClean="0"/>
              <a:t>groupe d’entraide – </a:t>
            </a:r>
            <a:r>
              <a:rPr lang="fr-FR" sz="3400" dirty="0" smtClean="0"/>
              <a:t>méthode Pikas - …  </a:t>
            </a:r>
          </a:p>
          <a:p>
            <a:r>
              <a:rPr lang="fr-FR" sz="3400" dirty="0" smtClean="0"/>
              <a:t>6</a:t>
            </a:r>
            <a:r>
              <a:rPr lang="fr-FR" sz="3400" baseline="30000" dirty="0" smtClean="0"/>
              <a:t>eme</a:t>
            </a:r>
            <a:r>
              <a:rPr lang="fr-FR" sz="3400" dirty="0" smtClean="0"/>
              <a:t>  </a:t>
            </a:r>
            <a:r>
              <a:rPr lang="fr-FR" sz="3400" dirty="0" smtClean="0"/>
              <a:t>pas:  </a:t>
            </a:r>
            <a:r>
              <a:rPr lang="fr-FR" sz="3400" dirty="0" smtClean="0"/>
              <a:t>entretien d’évaluation avec toutes les parties concernées. </a:t>
            </a:r>
            <a:endParaRPr lang="fr-FR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3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400" b="1" dirty="0" smtClean="0"/>
              <a:t>En cas </a:t>
            </a:r>
            <a:r>
              <a:rPr lang="fr-FR" sz="3400" b="1" dirty="0" smtClean="0"/>
              <a:t>d’escalade</a:t>
            </a:r>
            <a:r>
              <a:rPr lang="fr-FR" sz="3400" dirty="0" smtClean="0"/>
              <a:t>: </a:t>
            </a:r>
            <a:r>
              <a:rPr lang="fr-FR" sz="3400" dirty="0" smtClean="0"/>
              <a:t>accompagnement</a:t>
            </a:r>
            <a:r>
              <a:rPr lang="fr-FR" sz="3400" dirty="0" smtClean="0"/>
              <a:t> </a:t>
            </a:r>
            <a:r>
              <a:rPr lang="fr-FR" sz="3400" dirty="0" smtClean="0"/>
              <a:t>individuel </a:t>
            </a:r>
            <a:r>
              <a:rPr lang="fr-FR" sz="3400" dirty="0" smtClean="0"/>
              <a:t>de</a:t>
            </a:r>
            <a:r>
              <a:rPr lang="fr-FR" sz="3400" dirty="0" smtClean="0"/>
              <a:t> </a:t>
            </a:r>
            <a:r>
              <a:rPr lang="fr-FR" sz="3400" dirty="0" smtClean="0"/>
              <a:t>la victime ou/et </a:t>
            </a:r>
            <a:r>
              <a:rPr lang="fr-FR" sz="3400" dirty="0" smtClean="0"/>
              <a:t>de l’auteur </a:t>
            </a:r>
            <a:r>
              <a:rPr lang="fr-FR" sz="3400" dirty="0" smtClean="0"/>
              <a:t>(et </a:t>
            </a:r>
            <a:r>
              <a:rPr lang="fr-FR" sz="3400" dirty="0" smtClean="0"/>
              <a:t>de leurs familles</a:t>
            </a:r>
            <a:r>
              <a:rPr lang="fr-FR" sz="3400" dirty="0" smtClean="0"/>
              <a:t>) </a:t>
            </a:r>
            <a:r>
              <a:rPr lang="fr-FR" sz="3800" dirty="0" smtClean="0"/>
              <a:t> </a:t>
            </a:r>
            <a:endParaRPr lang="fr-FR" dirty="0" smtClean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8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Développements scientifiques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Que se passe-t-il actuellement</a:t>
            </a:r>
            <a:r>
              <a:rPr lang="nl-BE" sz="3200" dirty="0"/>
              <a:t> </a:t>
            </a:r>
            <a:r>
              <a:rPr lang="nl-BE" sz="3200" dirty="0" smtClean="0"/>
              <a:t>au niveau de la recherche? </a:t>
            </a: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3"/>
            <a:ext cx="3024336" cy="2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Recherche académique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165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 err="1" smtClean="0"/>
              <a:t>Un</a:t>
            </a:r>
            <a:r>
              <a:rPr lang="nl-BE" sz="3200" dirty="0" smtClean="0"/>
              <a:t> </a:t>
            </a:r>
            <a:r>
              <a:rPr lang="nl-BE" sz="3200" dirty="0" err="1" smtClean="0"/>
              <a:t>seul</a:t>
            </a:r>
            <a:r>
              <a:rPr lang="nl-BE" sz="3200" dirty="0" smtClean="0"/>
              <a:t> </a:t>
            </a:r>
            <a:r>
              <a:rPr lang="nl-BE" sz="3200" dirty="0" err="1" smtClean="0"/>
              <a:t>centre</a:t>
            </a:r>
            <a:r>
              <a:rPr lang="nl-BE" sz="3200" dirty="0" smtClean="0"/>
              <a:t> de recherche </a:t>
            </a:r>
            <a:r>
              <a:rPr lang="nl-BE" sz="3200" dirty="0" err="1" smtClean="0"/>
              <a:t>spécialisé</a:t>
            </a:r>
            <a:r>
              <a:rPr lang="nl-BE" sz="3200" dirty="0" smtClean="0"/>
              <a:t> : </a:t>
            </a:r>
          </a:p>
          <a:p>
            <a:r>
              <a:rPr lang="nl-BE" sz="3200" b="1" dirty="0" smtClean="0"/>
              <a:t>Université d’Anvers </a:t>
            </a:r>
            <a:r>
              <a:rPr lang="nl-BE" sz="3200" dirty="0" smtClean="0"/>
              <a:t>(Faculté des Sciences Sociales – Departement de Communication)</a:t>
            </a:r>
          </a:p>
          <a:p>
            <a:pPr marL="0" indent="0">
              <a:buNone/>
            </a:pPr>
            <a:r>
              <a:rPr lang="nl-BE" sz="3200" dirty="0"/>
              <a:t>	</a:t>
            </a:r>
            <a:r>
              <a:rPr lang="nl-BE" sz="2800" dirty="0" smtClean="0">
                <a:sym typeface="Wingdings" panose="05000000000000000000" pitchFamily="2" charset="2"/>
              </a:rPr>
              <a:t> </a:t>
            </a:r>
            <a:r>
              <a:rPr lang="nl-BE" sz="2800" dirty="0" smtClean="0"/>
              <a:t> </a:t>
            </a:r>
            <a:r>
              <a:rPr lang="nl-BE" sz="2800" b="1" dirty="0" smtClean="0"/>
              <a:t>‘Media &amp; ICT in </a:t>
            </a:r>
            <a:r>
              <a:rPr lang="nl-BE" sz="2800" b="1" dirty="0" err="1" smtClean="0"/>
              <a:t>Organizations</a:t>
            </a:r>
            <a:r>
              <a:rPr lang="nl-BE" sz="2800" b="1" dirty="0" smtClean="0"/>
              <a:t> &amp; Society’ </a:t>
            </a:r>
            <a:r>
              <a:rPr lang="nl-BE" sz="2800" dirty="0" smtClean="0"/>
              <a:t>– 	prof. Michel Walrave, prof. Heidi Vandebosch &amp; 	prof. Karolien Poels    </a:t>
            </a:r>
            <a:endParaRPr lang="nl-BE" sz="2800" dirty="0"/>
          </a:p>
          <a:p>
            <a:pPr marL="0" indent="0">
              <a:buNone/>
            </a:pPr>
            <a:r>
              <a:rPr lang="nl-BE" sz="2800" dirty="0" smtClean="0"/>
              <a:t>	</a:t>
            </a:r>
            <a:r>
              <a:rPr lang="nl-BE" sz="2800" dirty="0" smtClean="0">
                <a:sym typeface="Wingdings" panose="05000000000000000000" pitchFamily="2" charset="2"/>
              </a:rPr>
              <a:t> </a:t>
            </a:r>
            <a:r>
              <a:rPr lang="nl-BE" sz="2800" dirty="0" err="1" smtClean="0">
                <a:sym typeface="Wingdings" panose="05000000000000000000" pitchFamily="2" charset="2"/>
              </a:rPr>
              <a:t>Cyberbullying</a:t>
            </a:r>
            <a:r>
              <a:rPr lang="nl-BE" sz="2800" dirty="0" smtClean="0">
                <a:sym typeface="Wingdings" panose="05000000000000000000" pitchFamily="2" charset="2"/>
              </a:rPr>
              <a:t> (&amp; </a:t>
            </a:r>
            <a:r>
              <a:rPr lang="nl-BE" sz="2800" dirty="0" err="1" smtClean="0">
                <a:sym typeface="Wingdings" panose="05000000000000000000" pitchFamily="2" charset="2"/>
              </a:rPr>
              <a:t>bullying</a:t>
            </a:r>
            <a:r>
              <a:rPr lang="nl-BE" sz="2800" dirty="0" smtClean="0">
                <a:sym typeface="Wingdings" panose="05000000000000000000" pitchFamily="2" charset="2"/>
              </a:rPr>
              <a:t>) &amp; </a:t>
            </a:r>
            <a:r>
              <a:rPr lang="nl-BE" sz="2800" dirty="0" err="1" smtClean="0">
                <a:sym typeface="Wingdings" panose="05000000000000000000" pitchFamily="2" charset="2"/>
              </a:rPr>
              <a:t>éducation</a:t>
            </a:r>
            <a:r>
              <a:rPr lang="nl-BE" sz="2800" dirty="0" smtClean="0">
                <a:sym typeface="Wingdings" panose="05000000000000000000" pitchFamily="2" charset="2"/>
              </a:rPr>
              <a:t>  </a:t>
            </a:r>
            <a:r>
              <a:rPr lang="nl-BE" sz="2800" dirty="0" err="1" smtClean="0">
                <a:sym typeface="Wingdings" panose="05000000000000000000" pitchFamily="2" charset="2"/>
              </a:rPr>
              <a:t>aux</a:t>
            </a:r>
            <a:r>
              <a:rPr lang="nl-BE" sz="2800" dirty="0" smtClean="0">
                <a:sym typeface="Wingdings" panose="05000000000000000000" pitchFamily="2" charset="2"/>
              </a:rPr>
              <a:t> 	</a:t>
            </a:r>
            <a:r>
              <a:rPr lang="nl-BE" sz="2800" dirty="0" err="1" smtClean="0">
                <a:sym typeface="Wingdings" panose="05000000000000000000" pitchFamily="2" charset="2"/>
              </a:rPr>
              <a:t>médias</a:t>
            </a:r>
            <a:r>
              <a:rPr lang="nl-BE" sz="2800" dirty="0" smtClean="0">
                <a:sym typeface="Wingdings" panose="05000000000000000000" pitchFamily="2" charset="2"/>
              </a:rPr>
              <a:t> en </a:t>
            </a:r>
            <a:r>
              <a:rPr lang="nl-BE" sz="2800" dirty="0" err="1" smtClean="0">
                <a:sym typeface="Wingdings" panose="05000000000000000000" pitchFamily="2" charset="2"/>
              </a:rPr>
              <a:t>ligne</a:t>
            </a:r>
            <a:r>
              <a:rPr lang="nl-BE" sz="2800" dirty="0">
                <a:sym typeface="Wingdings" panose="05000000000000000000" pitchFamily="2" charset="2"/>
              </a:rPr>
              <a:t> </a:t>
            </a:r>
            <a:endParaRPr lang="nl-BE" sz="3200" dirty="0" smtClean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r>
              <a:rPr lang="nl-BE" sz="3000" dirty="0">
                <a:sym typeface="Wingdings" panose="05000000000000000000" pitchFamily="2" charset="2"/>
              </a:rPr>
              <a:t>	</a:t>
            </a:r>
            <a:r>
              <a:rPr lang="nl-BE" sz="3000" dirty="0" smtClean="0">
                <a:sym typeface="Wingdings" panose="05000000000000000000" pitchFamily="2" charset="2"/>
              </a:rPr>
              <a:t>	</a:t>
            </a:r>
            <a:r>
              <a:rPr lang="nl-BE" sz="2200" dirty="0" smtClean="0">
                <a:sym typeface="Wingdings" panose="05000000000000000000" pitchFamily="2" charset="2"/>
              </a:rPr>
              <a:t> </a:t>
            </a:r>
            <a:r>
              <a:rPr lang="nl-BE" sz="2200" dirty="0" smtClean="0">
                <a:sym typeface="Wingdings" panose="05000000000000000000" pitchFamily="2" charset="2"/>
                <a:hlinkClick r:id="rId2"/>
              </a:rPr>
              <a:t>www.friendlyattac.be</a:t>
            </a:r>
            <a:r>
              <a:rPr lang="nl-BE" sz="2200" dirty="0" smtClean="0">
                <a:sym typeface="Wingdings" panose="05000000000000000000" pitchFamily="2" charset="2"/>
              </a:rPr>
              <a:t> (jeu digital </a:t>
            </a:r>
            <a:r>
              <a:rPr lang="nl-BE" sz="2200" dirty="0" err="1" smtClean="0">
                <a:sym typeface="Wingdings" panose="05000000000000000000" pitchFamily="2" charset="2"/>
              </a:rPr>
              <a:t>éducatif</a:t>
            </a:r>
            <a:r>
              <a:rPr lang="nl-BE" sz="2200" dirty="0" smtClean="0">
                <a:sym typeface="Wingdings" panose="05000000000000000000" pitchFamily="2" charset="2"/>
              </a:rPr>
              <a:t>)</a:t>
            </a:r>
          </a:p>
          <a:p>
            <a:pPr marL="365760" lvl="1" indent="0">
              <a:buNone/>
            </a:pPr>
            <a:r>
              <a:rPr lang="nl-BE" sz="2200" dirty="0">
                <a:sym typeface="Wingdings" panose="05000000000000000000" pitchFamily="2" charset="2"/>
              </a:rPr>
              <a:t>	</a:t>
            </a:r>
            <a:r>
              <a:rPr lang="nl-BE" sz="2200" dirty="0" smtClean="0">
                <a:sym typeface="Wingdings" panose="05000000000000000000" pitchFamily="2" charset="2"/>
              </a:rPr>
              <a:t>	 </a:t>
            </a:r>
            <a:endParaRPr lang="nl-BE" sz="3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04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Recherche académique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165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3600" dirty="0" smtClean="0">
                <a:sym typeface="Wingdings" panose="05000000000000000000" pitchFamily="2" charset="2"/>
              </a:rPr>
              <a:t>Les autres </a:t>
            </a:r>
            <a:r>
              <a:rPr lang="nl-BE" sz="3600" dirty="0">
                <a:sym typeface="Wingdings" panose="05000000000000000000" pitchFamily="2" charset="2"/>
              </a:rPr>
              <a:t>u</a:t>
            </a:r>
            <a:r>
              <a:rPr lang="nl-BE" sz="3600" dirty="0" smtClean="0">
                <a:sym typeface="Wingdings" panose="05000000000000000000" pitchFamily="2" charset="2"/>
              </a:rPr>
              <a:t>niversités </a:t>
            </a:r>
            <a:r>
              <a:rPr lang="nl-BE" sz="3600" dirty="0" smtClean="0">
                <a:sym typeface="Wingdings" panose="05000000000000000000" pitchFamily="2" charset="2"/>
              </a:rPr>
              <a:t>et </a:t>
            </a:r>
            <a:r>
              <a:rPr lang="nl-BE" sz="3600" dirty="0">
                <a:sym typeface="Wingdings" panose="05000000000000000000" pitchFamily="2" charset="2"/>
              </a:rPr>
              <a:t>h</a:t>
            </a:r>
            <a:r>
              <a:rPr lang="nl-BE" sz="3600" dirty="0" smtClean="0">
                <a:sym typeface="Wingdings" panose="05000000000000000000" pitchFamily="2" charset="2"/>
              </a:rPr>
              <a:t>autes </a:t>
            </a:r>
            <a:r>
              <a:rPr lang="nl-BE" sz="3600" dirty="0">
                <a:sym typeface="Wingdings" panose="05000000000000000000" pitchFamily="2" charset="2"/>
              </a:rPr>
              <a:t>é</a:t>
            </a:r>
            <a:r>
              <a:rPr lang="nl-BE" sz="3600" dirty="0" smtClean="0">
                <a:sym typeface="Wingdings" panose="05000000000000000000" pitchFamily="2" charset="2"/>
              </a:rPr>
              <a:t>coles</a:t>
            </a:r>
            <a:endParaRPr lang="nl-BE" sz="36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600" b="1" dirty="0" smtClean="0">
                <a:sym typeface="Wingdings" panose="05000000000000000000" pitchFamily="2" charset="2"/>
              </a:rPr>
              <a:t>Université de Gand </a:t>
            </a:r>
            <a:r>
              <a:rPr lang="nl-BE" sz="3600" dirty="0" smtClean="0">
                <a:sym typeface="Wingdings" panose="05000000000000000000" pitchFamily="2" charset="2"/>
              </a:rPr>
              <a:t>– Faculté de Droits – prof. Eva Lievens </a:t>
            </a:r>
          </a:p>
          <a:p>
            <a:pPr marL="0" indent="0">
              <a:buNone/>
            </a:pPr>
            <a:r>
              <a:rPr lang="nl-BE" sz="3600" dirty="0">
                <a:sym typeface="Wingdings" panose="05000000000000000000" pitchFamily="2" charset="2"/>
              </a:rPr>
              <a:t>	</a:t>
            </a:r>
            <a:r>
              <a:rPr lang="nl-BE" sz="3600" dirty="0" smtClean="0">
                <a:sym typeface="Wingdings" panose="05000000000000000000" pitchFamily="2" charset="2"/>
              </a:rPr>
              <a:t> </a:t>
            </a:r>
            <a:r>
              <a:rPr lang="fr-FR" sz="3100" dirty="0"/>
              <a:t>les questions juridiques liées </a:t>
            </a:r>
            <a:r>
              <a:rPr lang="fr-FR" sz="3100" dirty="0" smtClean="0"/>
              <a:t>aux </a:t>
            </a:r>
            <a:r>
              <a:rPr lang="fr-FR" sz="3100" dirty="0" err="1" smtClean="0"/>
              <a:t>cyberbullying</a:t>
            </a:r>
            <a:endParaRPr lang="fr-FR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600" dirty="0" smtClean="0">
                <a:sym typeface="Wingdings" panose="05000000000000000000" pitchFamily="2" charset="2"/>
              </a:rPr>
              <a:t>Haute</a:t>
            </a:r>
            <a:r>
              <a:rPr lang="fr-FR" sz="3600" dirty="0" smtClean="0">
                <a:sym typeface="Wingdings" panose="05000000000000000000" pitchFamily="2" charset="2"/>
              </a:rPr>
              <a:t>-Ecole </a:t>
            </a:r>
            <a:r>
              <a:rPr lang="fr-FR" sz="3600" b="1" dirty="0" smtClean="0">
                <a:sym typeface="Wingdings" panose="05000000000000000000" pitchFamily="2" charset="2"/>
              </a:rPr>
              <a:t>Thomas More  enquête sur le phénomène du cyber-</a:t>
            </a:r>
            <a:r>
              <a:rPr lang="fr-FR" sz="3600" b="1" dirty="0" err="1" smtClean="0">
                <a:sym typeface="Wingdings" panose="05000000000000000000" pitchFamily="2" charset="2"/>
              </a:rPr>
              <a:t>stalking</a:t>
            </a:r>
            <a:r>
              <a:rPr lang="fr-FR" sz="3600" b="1" dirty="0" smtClean="0">
                <a:sym typeface="Wingdings" panose="05000000000000000000" pitchFamily="2" charset="2"/>
              </a:rPr>
              <a:t> entre les étudiants</a:t>
            </a:r>
            <a:endParaRPr lang="nl-BE" sz="19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3600" b="1" dirty="0" smtClean="0">
                <a:sym typeface="Wingdings" panose="05000000000000000000" pitchFamily="2" charset="2"/>
              </a:rPr>
              <a:t>UC Leuven-Limburg (</a:t>
            </a:r>
            <a:r>
              <a:rPr lang="nl-BE" sz="3600" dirty="0" smtClean="0">
                <a:sym typeface="Wingdings" panose="05000000000000000000" pitchFamily="2" charset="2"/>
              </a:rPr>
              <a:t>Hautes écoles à Louvain-Diest-Hasselt) </a:t>
            </a:r>
          </a:p>
          <a:p>
            <a:pPr marL="0" indent="0">
              <a:buNone/>
            </a:pPr>
            <a:r>
              <a:rPr lang="nl-BE" sz="3600" dirty="0" smtClean="0">
                <a:sym typeface="Wingdings" panose="05000000000000000000" pitchFamily="2" charset="2"/>
              </a:rPr>
              <a:t>	 </a:t>
            </a:r>
            <a:r>
              <a:rPr lang="nl-BE" sz="3100" dirty="0">
                <a:sym typeface="Wingdings" panose="05000000000000000000" pitchFamily="2" charset="2"/>
              </a:rPr>
              <a:t>C</a:t>
            </a:r>
            <a:r>
              <a:rPr lang="nl-BE" sz="3100" dirty="0" smtClean="0">
                <a:sym typeface="Wingdings" panose="05000000000000000000" pitchFamily="2" charset="2"/>
              </a:rPr>
              <a:t>oncevoir et implémenter une politique de 	prévention et de gestion (incidents de bullying et 	cyberbullying entre étudiants)</a:t>
            </a:r>
          </a:p>
          <a:p>
            <a:pPr marL="0" indent="0">
              <a:buNone/>
            </a:pPr>
            <a:r>
              <a:rPr lang="nl-BE" sz="3100" dirty="0">
                <a:sym typeface="Wingdings" panose="05000000000000000000" pitchFamily="2" charset="2"/>
              </a:rPr>
              <a:t>	</a:t>
            </a:r>
            <a:r>
              <a:rPr lang="nl-BE" sz="3100" dirty="0" smtClean="0">
                <a:sym typeface="Wingdings" panose="05000000000000000000" pitchFamily="2" charset="2"/>
              </a:rPr>
              <a:t>  avec un </a:t>
            </a:r>
            <a:r>
              <a:rPr lang="nl-BE" sz="3100" dirty="0">
                <a:sym typeface="Wingdings" panose="05000000000000000000" pitchFamily="2" charset="2"/>
              </a:rPr>
              <a:t>p</a:t>
            </a:r>
            <a:r>
              <a:rPr lang="nl-BE" sz="3100" dirty="0" smtClean="0">
                <a:sym typeface="Wingdings" panose="05000000000000000000" pitchFamily="2" charset="2"/>
              </a:rPr>
              <a:t>rogramme de soutien par les pairs 	</a:t>
            </a: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54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L’ engagement </a:t>
            </a:r>
            <a:r>
              <a:rPr lang="nl-BE" dirty="0" err="1" smtClean="0"/>
              <a:t>politique</a:t>
            </a:r>
            <a:r>
              <a:rPr lang="nl-BE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70" y="3501008"/>
            <a:ext cx="2765108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 gouvernement flamand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Engagement explicite de trois ministres  </a:t>
            </a:r>
          </a:p>
          <a:p>
            <a:pPr lvl="1"/>
            <a:r>
              <a:rPr lang="fr-FR" b="1" i="1" dirty="0" smtClean="0"/>
              <a:t>Ministre du bien-être social  </a:t>
            </a:r>
          </a:p>
          <a:p>
            <a:pPr lvl="2"/>
            <a:r>
              <a:rPr lang="fr-FR" i="1" dirty="0" smtClean="0">
                <a:sym typeface="Wingdings" panose="05000000000000000000" pitchFamily="2" charset="2"/>
              </a:rPr>
              <a:t> Enquête auprès des jeunes (tous les deux ans) </a:t>
            </a:r>
          </a:p>
          <a:p>
            <a:pPr lvl="1"/>
            <a:r>
              <a:rPr lang="fr-FR" b="1" i="1" dirty="0" smtClean="0">
                <a:sym typeface="Wingdings" panose="05000000000000000000" pitchFamily="2" charset="2"/>
              </a:rPr>
              <a:t>Ministre de l’éducation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i="1" dirty="0" smtClean="0">
                <a:sym typeface="Wingdings" panose="05000000000000000000" pitchFamily="2" charset="2"/>
              </a:rPr>
              <a:t> </a:t>
            </a:r>
            <a:r>
              <a:rPr lang="fr-FR" i="1" dirty="0">
                <a:sym typeface="Wingdings" panose="05000000000000000000" pitchFamily="2" charset="2"/>
              </a:rPr>
              <a:t>I</a:t>
            </a:r>
            <a:r>
              <a:rPr lang="fr-FR" i="1" dirty="0" smtClean="0">
                <a:sym typeface="Wingdings" panose="05000000000000000000" pitchFamily="2" charset="2"/>
              </a:rPr>
              <a:t>mportance d’ un </a:t>
            </a:r>
            <a:r>
              <a:rPr lang="nl-BE" i="1" dirty="0" smtClean="0">
                <a:sym typeface="Wingdings" panose="05000000000000000000" pitchFamily="2" charset="2"/>
              </a:rPr>
              <a:t>climat positif à l’ école </a:t>
            </a:r>
          </a:p>
          <a:p>
            <a:pPr lvl="2"/>
            <a:r>
              <a:rPr lang="nl-BE" i="1" dirty="0" smtClean="0">
                <a:sym typeface="Wingdings" panose="05000000000000000000" pitchFamily="2" charset="2"/>
              </a:rPr>
              <a:t> </a:t>
            </a:r>
            <a:r>
              <a:rPr lang="nl-BE" i="1" dirty="0">
                <a:sym typeface="Wingdings" panose="05000000000000000000" pitchFamily="2" charset="2"/>
              </a:rPr>
              <a:t>P</a:t>
            </a:r>
            <a:r>
              <a:rPr lang="nl-BE" i="1" dirty="0" smtClean="0">
                <a:sym typeface="Wingdings" panose="05000000000000000000" pitchFamily="2" charset="2"/>
              </a:rPr>
              <a:t>romotion d’ interactions sociales positives entre les élèves </a:t>
            </a:r>
          </a:p>
          <a:p>
            <a:pPr lvl="2"/>
            <a:r>
              <a:rPr lang="nl-BE" i="1" dirty="0" smtClean="0">
                <a:sym typeface="Wingdings" panose="05000000000000000000" pitchFamily="2" charset="2"/>
              </a:rPr>
              <a:t> </a:t>
            </a:r>
            <a:r>
              <a:rPr lang="nl-BE" i="1" dirty="0">
                <a:sym typeface="Wingdings" panose="05000000000000000000" pitchFamily="2" charset="2"/>
              </a:rPr>
              <a:t>L</a:t>
            </a:r>
            <a:r>
              <a:rPr lang="nl-BE" i="1" dirty="0" smtClean="0">
                <a:sym typeface="Wingdings" panose="05000000000000000000" pitchFamily="2" charset="2"/>
              </a:rPr>
              <a:t>utte efficace contre le harcèlement </a:t>
            </a:r>
          </a:p>
          <a:p>
            <a:pPr lvl="1"/>
            <a:r>
              <a:rPr lang="nl-BE" b="1" i="1" dirty="0" smtClean="0">
                <a:sym typeface="Wingdings" panose="05000000000000000000" pitchFamily="2" charset="2"/>
              </a:rPr>
              <a:t>Ministre de la jeunesse et des médias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nl-BE" i="1" dirty="0" smtClean="0">
                <a:sym typeface="Wingdings" panose="05000000000000000000" pitchFamily="2" charset="2"/>
              </a:rPr>
              <a:t> </a:t>
            </a:r>
            <a:r>
              <a:rPr lang="fr-FR" i="1" dirty="0">
                <a:sym typeface="Wingdings" panose="05000000000000000000" pitchFamily="2" charset="2"/>
              </a:rPr>
              <a:t>P</a:t>
            </a:r>
            <a:r>
              <a:rPr lang="fr-FR" i="1" dirty="0" smtClean="0"/>
              <a:t>rojet </a:t>
            </a:r>
            <a:r>
              <a:rPr lang="fr-FR" i="1" dirty="0"/>
              <a:t>de recherche </a:t>
            </a:r>
            <a:r>
              <a:rPr lang="fr-FR" i="1" dirty="0" smtClean="0"/>
              <a:t>relatif au </a:t>
            </a:r>
            <a:r>
              <a:rPr lang="fr-FR" i="1" dirty="0" err="1" smtClean="0"/>
              <a:t>bullying</a:t>
            </a:r>
            <a:r>
              <a:rPr lang="fr-FR" i="1" dirty="0" smtClean="0"/>
              <a:t> entre les jeunes pendant leur </a:t>
            </a:r>
            <a:r>
              <a:rPr lang="fr-FR" i="1" dirty="0"/>
              <a:t>temps </a:t>
            </a:r>
            <a:r>
              <a:rPr lang="fr-FR" i="1" dirty="0" smtClean="0"/>
              <a:t>libre </a:t>
            </a:r>
          </a:p>
          <a:p>
            <a:pPr lvl="2"/>
            <a:r>
              <a:rPr lang="fr-FR" i="1" dirty="0" smtClean="0">
                <a:sym typeface="Wingdings" panose="05000000000000000000" pitchFamily="2" charset="2"/>
              </a:rPr>
              <a:t> </a:t>
            </a:r>
            <a:r>
              <a:rPr lang="fr-FR" i="1" dirty="0">
                <a:sym typeface="Wingdings" panose="05000000000000000000" pitchFamily="2" charset="2"/>
              </a:rPr>
              <a:t>P</a:t>
            </a:r>
            <a:r>
              <a:rPr lang="fr-FR" i="1" dirty="0" smtClean="0">
                <a:sym typeface="Wingdings" panose="05000000000000000000" pitchFamily="2" charset="2"/>
              </a:rPr>
              <a:t>romotion de l’éducation aux médias en ligne</a:t>
            </a:r>
          </a:p>
          <a:p>
            <a:pPr marL="393192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393192" lvl="1" indent="0" algn="ctr">
              <a:buNone/>
            </a:pPr>
            <a:r>
              <a:rPr lang="fr-FR" sz="2600" b="1" dirty="0" smtClean="0">
                <a:sym typeface="Wingdings" panose="05000000000000000000" pitchFamily="2" charset="2"/>
              </a:rPr>
              <a:t>+ promesse de coopération </a:t>
            </a:r>
            <a:r>
              <a:rPr lang="fr-FR" sz="2600" dirty="0" smtClean="0">
                <a:sym typeface="Wingdings" panose="05000000000000000000" pitchFamily="2" charset="2"/>
              </a:rPr>
              <a:t> entre les ministres du gouvernement flamand </a:t>
            </a:r>
            <a:endParaRPr lang="fr-FR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80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es </a:t>
            </a:r>
            <a:r>
              <a:rPr lang="nl-BE" dirty="0" err="1" smtClean="0"/>
              <a:t>initiatives</a:t>
            </a:r>
            <a:r>
              <a:rPr lang="nl-BE" dirty="0" smtClean="0"/>
              <a:t> en cours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22/01/2015</a:t>
            </a:r>
            <a:r>
              <a:rPr lang="fr-FR" b="1" dirty="0"/>
              <a:t>: Conseils sur la prévention et la lutte contre </a:t>
            </a:r>
            <a:r>
              <a:rPr lang="fr-FR" b="1" dirty="0" smtClean="0"/>
              <a:t>le </a:t>
            </a:r>
            <a:r>
              <a:rPr lang="fr-FR" b="1" dirty="0" err="1" smtClean="0"/>
              <a:t>bullying</a:t>
            </a:r>
            <a:r>
              <a:rPr lang="fr-FR" b="1" dirty="0" smtClean="0"/>
              <a:t> </a:t>
            </a:r>
            <a:r>
              <a:rPr lang="fr-FR" b="1" dirty="0"/>
              <a:t>à </a:t>
            </a:r>
            <a:r>
              <a:rPr lang="fr-FR" b="1" dirty="0" smtClean="0"/>
              <a:t>l'école</a:t>
            </a:r>
            <a:r>
              <a:rPr lang="fr-FR" dirty="0" smtClean="0"/>
              <a:t> (VLOR = le Conseil flamand de l’enseignement) </a:t>
            </a:r>
          </a:p>
          <a:p>
            <a:pPr lvl="1"/>
            <a:r>
              <a:rPr lang="fr-FR" dirty="0" smtClean="0"/>
              <a:t>Engagement de tous les partenaires scolaires et extra-scolaires</a:t>
            </a:r>
          </a:p>
          <a:p>
            <a:pPr lvl="1"/>
            <a:r>
              <a:rPr lang="fr-FR" dirty="0" smtClean="0"/>
              <a:t>Plus de coopération entre les différents secteurs politiques/ministères </a:t>
            </a:r>
          </a:p>
          <a:p>
            <a:pPr lvl="1"/>
            <a:r>
              <a:rPr lang="fr-FR" dirty="0"/>
              <a:t>Investir dans </a:t>
            </a:r>
            <a:r>
              <a:rPr lang="fr-FR" dirty="0" smtClean="0"/>
              <a:t>des </a:t>
            </a:r>
            <a:r>
              <a:rPr lang="fr-FR" dirty="0"/>
              <a:t>méthodes </a:t>
            </a:r>
            <a:r>
              <a:rPr lang="fr-FR" dirty="0" smtClean="0"/>
              <a:t>appropriées (= soutenir les écoles)</a:t>
            </a:r>
          </a:p>
          <a:p>
            <a:pPr lvl="1"/>
            <a:r>
              <a:rPr lang="fr-FR" dirty="0" smtClean="0"/>
              <a:t>Installation d’une plate-forme au niveau du VLOR 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37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es </a:t>
            </a:r>
            <a:r>
              <a:rPr lang="nl-BE" dirty="0" err="1" smtClean="0"/>
              <a:t>initiatives</a:t>
            </a:r>
            <a:r>
              <a:rPr lang="nl-BE" dirty="0" smtClean="0"/>
              <a:t> en cours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15/12/2015 – </a:t>
            </a:r>
            <a:r>
              <a:rPr lang="nl-BE" b="1" dirty="0" err="1" smtClean="0"/>
              <a:t>séminaire</a:t>
            </a:r>
            <a:r>
              <a:rPr lang="nl-BE" b="1" dirty="0" smtClean="0"/>
              <a:t> </a:t>
            </a:r>
            <a:r>
              <a:rPr lang="nl-BE" b="1" dirty="0" err="1" smtClean="0"/>
              <a:t>sur</a:t>
            </a:r>
            <a:r>
              <a:rPr lang="nl-BE" b="1" dirty="0" smtClean="0"/>
              <a:t> la </a:t>
            </a:r>
            <a:r>
              <a:rPr lang="nl-BE" b="1" dirty="0" err="1" smtClean="0"/>
              <a:t>médiation</a:t>
            </a:r>
            <a:r>
              <a:rPr lang="nl-BE" b="1" dirty="0" smtClean="0"/>
              <a:t> par les pairs</a:t>
            </a:r>
            <a:r>
              <a:rPr lang="nl-BE" dirty="0" smtClean="0"/>
              <a:t> </a:t>
            </a:r>
            <a:r>
              <a:rPr lang="nl-BE" sz="2200" dirty="0" err="1" smtClean="0"/>
              <a:t>organisé</a:t>
            </a:r>
            <a:r>
              <a:rPr lang="nl-BE" sz="2200" dirty="0" smtClean="0"/>
              <a:t> par </a:t>
            </a:r>
            <a:r>
              <a:rPr lang="nl-BE" sz="2200" dirty="0" err="1" smtClean="0"/>
              <a:t>le</a:t>
            </a:r>
            <a:r>
              <a:rPr lang="nl-BE" sz="2200" dirty="0" smtClean="0"/>
              <a:t> </a:t>
            </a:r>
            <a:r>
              <a:rPr lang="nl-BE" sz="2200" dirty="0" err="1" smtClean="0"/>
              <a:t>ministre</a:t>
            </a:r>
            <a:r>
              <a:rPr lang="nl-BE" sz="2200" dirty="0" smtClean="0"/>
              <a:t> de </a:t>
            </a:r>
            <a:r>
              <a:rPr lang="nl-BE" sz="2200" dirty="0" err="1" smtClean="0"/>
              <a:t>l’éducation</a:t>
            </a:r>
            <a:r>
              <a:rPr lang="nl-BE" sz="2200" dirty="0"/>
              <a:t> </a:t>
            </a:r>
          </a:p>
          <a:p>
            <a:pPr marL="0" indent="0">
              <a:buNone/>
            </a:pPr>
            <a:r>
              <a:rPr lang="nl-BE" sz="2200" dirty="0"/>
              <a:t> </a:t>
            </a:r>
            <a:r>
              <a:rPr lang="nl-BE" sz="2200" dirty="0" smtClean="0"/>
              <a:t>    +  facilitations de financement des initiatives de ‘peer mediation’ et ‘peer  support</a:t>
            </a:r>
            <a:r>
              <a:rPr lang="nl-BE" sz="2200" dirty="0"/>
              <a:t>’ (</a:t>
            </a:r>
            <a:r>
              <a:rPr lang="nl-BE" sz="2200" dirty="0">
                <a:hlinkClick r:id="rId2"/>
              </a:rPr>
              <a:t>http://onderwijsmediation.artisteer.net</a:t>
            </a:r>
            <a:r>
              <a:rPr lang="nl-BE" sz="2200" dirty="0" smtClean="0">
                <a:hlinkClick r:id="rId2"/>
              </a:rPr>
              <a:t>/</a:t>
            </a:r>
            <a:r>
              <a:rPr lang="nl-BE" sz="2200" dirty="0" smtClean="0"/>
              <a:t>)</a:t>
            </a:r>
            <a:endParaRPr lang="nl-BE" dirty="0" smtClean="0"/>
          </a:p>
          <a:p>
            <a:r>
              <a:rPr lang="nl-BE" b="1" dirty="0" smtClean="0"/>
              <a:t>Soutien financier et logistique pour le Vlaams Netwerk Kies Kleur tegen Pesten </a:t>
            </a:r>
            <a:r>
              <a:rPr lang="nl-BE" dirty="0" smtClean="0"/>
              <a:t>(8000 Euro/année) 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 website &amp; organisation  de la ‘Semaine flamande contre le harcèlement’ (Vlaamse Week tegen Pesten) 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 VRT:  nouvelle campagne ‘Move tegen pesten’ </a:t>
            </a:r>
          </a:p>
          <a:p>
            <a:endParaRPr lang="nl-BE" dirty="0" smtClean="0"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37093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Des </a:t>
            </a:r>
            <a:r>
              <a:rPr lang="nl-BE" dirty="0" err="1" smtClean="0"/>
              <a:t>iniatives</a:t>
            </a:r>
            <a:r>
              <a:rPr lang="nl-BE" dirty="0" smtClean="0"/>
              <a:t> en cours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>
                <a:sym typeface="Wingdings" panose="05000000000000000000" pitchFamily="2" charset="2"/>
              </a:rPr>
              <a:t>T</a:t>
            </a:r>
            <a:r>
              <a:rPr lang="nl-BE" b="1" dirty="0" err="1" smtClean="0">
                <a:sym typeface="Wingdings" panose="05000000000000000000" pitchFamily="2" charset="2"/>
              </a:rPr>
              <a:t>raduction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>
                <a:sym typeface="Wingdings" panose="05000000000000000000" pitchFamily="2" charset="2"/>
              </a:rPr>
              <a:t>du </a:t>
            </a:r>
            <a:r>
              <a:rPr lang="nl-BE" b="1" i="1" dirty="0">
                <a:sym typeface="Wingdings" panose="05000000000000000000" pitchFamily="2" charset="2"/>
              </a:rPr>
              <a:t>‘</a:t>
            </a:r>
            <a:r>
              <a:rPr lang="nl-BE" b="1" i="1" dirty="0" err="1">
                <a:sym typeface="Wingdings" panose="05000000000000000000" pitchFamily="2" charset="2"/>
              </a:rPr>
              <a:t>Creating</a:t>
            </a:r>
            <a:r>
              <a:rPr lang="nl-BE" b="1" i="1" dirty="0">
                <a:sym typeface="Wingdings" panose="05000000000000000000" pitchFamily="2" charset="2"/>
              </a:rPr>
              <a:t> Safe Schools. A </a:t>
            </a:r>
            <a:r>
              <a:rPr lang="nl-BE" b="1" i="1" dirty="0" err="1">
                <a:sym typeface="Wingdings" panose="05000000000000000000" pitchFamily="2" charset="2"/>
              </a:rPr>
              <a:t>Bullying</a:t>
            </a:r>
            <a:r>
              <a:rPr lang="nl-BE" b="1" i="1" dirty="0">
                <a:sym typeface="Wingdings" panose="05000000000000000000" pitchFamily="2" charset="2"/>
              </a:rPr>
              <a:t> Prevention Guide </a:t>
            </a:r>
            <a:r>
              <a:rPr lang="nl-BE" b="1" i="1" dirty="0" err="1">
                <a:sym typeface="Wingdings" panose="05000000000000000000" pitchFamily="2" charset="2"/>
              </a:rPr>
              <a:t>for</a:t>
            </a:r>
            <a:r>
              <a:rPr lang="nl-BE" b="1" i="1" dirty="0">
                <a:sym typeface="Wingdings" panose="05000000000000000000" pitchFamily="2" charset="2"/>
              </a:rPr>
              <a:t> Teachers’ </a:t>
            </a:r>
            <a:r>
              <a:rPr lang="nl-BE" b="1" dirty="0">
                <a:sym typeface="Wingdings" panose="05000000000000000000" pitchFamily="2" charset="2"/>
              </a:rPr>
              <a:t>(Canada) </a:t>
            </a:r>
          </a:p>
          <a:p>
            <a:r>
              <a:rPr lang="nl-BE" b="1" dirty="0">
                <a:sym typeface="Wingdings" panose="05000000000000000000" pitchFamily="2" charset="2"/>
              </a:rPr>
              <a:t>Installation </a:t>
            </a:r>
            <a:r>
              <a:rPr lang="nl-BE" b="1" dirty="0" smtClean="0">
                <a:sym typeface="Wingdings" panose="05000000000000000000" pitchFamily="2" charset="2"/>
              </a:rPr>
              <a:t>de la </a:t>
            </a:r>
            <a:r>
              <a:rPr lang="nl-BE" b="1" dirty="0">
                <a:sym typeface="Wingdings" panose="05000000000000000000" pitchFamily="2" charset="2"/>
              </a:rPr>
              <a:t>‘Plate-forme de Bien-être et </a:t>
            </a:r>
            <a:r>
              <a:rPr lang="nl-BE" b="1" dirty="0" smtClean="0">
                <a:sym typeface="Wingdings" panose="05000000000000000000" pitchFamily="2" charset="2"/>
              </a:rPr>
              <a:t>de la </a:t>
            </a:r>
            <a:r>
              <a:rPr lang="nl-BE" b="1" dirty="0">
                <a:sym typeface="Wingdings" panose="05000000000000000000" pitchFamily="2" charset="2"/>
              </a:rPr>
              <a:t>prévention du bullying à l’ école’ (VLOR) </a:t>
            </a:r>
          </a:p>
          <a:p>
            <a:r>
              <a:rPr lang="nl-BE" b="1" dirty="0">
                <a:sym typeface="Wingdings" panose="05000000000000000000" pitchFamily="2" charset="2"/>
              </a:rPr>
              <a:t>Re-Pest (</a:t>
            </a:r>
            <a:r>
              <a:rPr lang="nl-BE" b="1" dirty="0">
                <a:sym typeface="Wingdings" panose="05000000000000000000" pitchFamily="2" charset="2"/>
                <a:hlinkClick r:id="rId2"/>
              </a:rPr>
              <a:t>www.howest.be/</a:t>
            </a:r>
            <a:r>
              <a:rPr lang="nl-BE" b="1" dirty="0" err="1">
                <a:sym typeface="Wingdings" panose="05000000000000000000" pitchFamily="2" charset="2"/>
                <a:hlinkClick r:id="rId2"/>
              </a:rPr>
              <a:t>repest</a:t>
            </a:r>
            <a:r>
              <a:rPr lang="nl-BE" b="1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BE" b="1" dirty="0">
                <a:sym typeface="Wingdings" panose="05000000000000000000" pitchFamily="2" charset="2"/>
              </a:rPr>
              <a:t> serious game  </a:t>
            </a:r>
            <a:r>
              <a:rPr lang="nl-BE" dirty="0">
                <a:sym typeface="Wingdings" panose="05000000000000000000" pitchFamily="2" charset="2"/>
              </a:rPr>
              <a:t>(pour des </a:t>
            </a:r>
            <a:r>
              <a:rPr lang="nl-BE" dirty="0" smtClean="0">
                <a:sym typeface="Wingdings" panose="05000000000000000000" pitchFamily="2" charset="2"/>
              </a:rPr>
              <a:t>étudiants </a:t>
            </a:r>
            <a:r>
              <a:rPr lang="nl-BE" dirty="0">
                <a:sym typeface="Wingdings" panose="05000000000000000000" pitchFamily="2" charset="2"/>
              </a:rPr>
              <a:t>du 1re en 2ième </a:t>
            </a:r>
            <a:r>
              <a:rPr lang="nl-BE" dirty="0" smtClean="0">
                <a:sym typeface="Wingdings" panose="05000000000000000000" pitchFamily="2" charset="2"/>
              </a:rPr>
              <a:t>degrés) 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b="1" dirty="0">
                <a:sym typeface="Wingdings" panose="05000000000000000000" pitchFamily="2" charset="2"/>
              </a:rPr>
              <a:t> </a:t>
            </a:r>
            <a:r>
              <a:rPr lang="nl-BE" b="1" dirty="0" err="1">
                <a:sym typeface="Wingdings" panose="05000000000000000000" pitchFamily="2" charset="2"/>
              </a:rPr>
              <a:t>matériaux</a:t>
            </a:r>
            <a:r>
              <a:rPr lang="nl-BE" b="1" dirty="0">
                <a:sym typeface="Wingdings" panose="05000000000000000000" pitchFamily="2" charset="2"/>
              </a:rPr>
              <a:t> </a:t>
            </a:r>
            <a:r>
              <a:rPr lang="nl-BE" b="1" dirty="0" err="1">
                <a:sym typeface="Wingdings" panose="05000000000000000000" pitchFamily="2" charset="2"/>
              </a:rPr>
              <a:t>didactiques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34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/>
              <a:t>signaux significatifs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2"/>
          <a:stretch/>
        </p:blipFill>
        <p:spPr>
          <a:xfrm>
            <a:off x="2411760" y="3356992"/>
            <a:ext cx="4262427" cy="29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Des </a:t>
            </a:r>
            <a:r>
              <a:rPr lang="nl-BE" dirty="0" err="1" smtClean="0"/>
              <a:t>initiatives</a:t>
            </a:r>
            <a:r>
              <a:rPr lang="nl-BE" dirty="0" smtClean="0"/>
              <a:t> en cours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err="1" smtClean="0"/>
              <a:t>Coopération</a:t>
            </a:r>
            <a:r>
              <a:rPr lang="nl-BE" dirty="0" smtClean="0"/>
              <a:t> du ministère de </a:t>
            </a:r>
            <a:r>
              <a:rPr lang="nl-BE" dirty="0" err="1" smtClean="0"/>
              <a:t>l’éducation</a:t>
            </a:r>
            <a:r>
              <a:rPr lang="nl-BE" dirty="0" smtClean="0"/>
              <a:t> </a:t>
            </a:r>
            <a:r>
              <a:rPr lang="nl-BE" dirty="0" err="1" smtClean="0"/>
              <a:t>avec</a:t>
            </a:r>
            <a:r>
              <a:rPr lang="nl-BE" dirty="0" smtClean="0"/>
              <a:t> </a:t>
            </a:r>
          </a:p>
          <a:p>
            <a:pPr lvl="1"/>
            <a:r>
              <a:rPr lang="nl-BE" b="1" dirty="0" smtClean="0"/>
              <a:t>Safer Internet Day </a:t>
            </a:r>
            <a:r>
              <a:rPr lang="nl-BE" dirty="0" smtClean="0"/>
              <a:t>(</a:t>
            </a:r>
            <a:r>
              <a:rPr lang="nl-BE" dirty="0" err="1" smtClean="0"/>
              <a:t>prévention</a:t>
            </a:r>
            <a:r>
              <a:rPr lang="nl-BE" dirty="0" smtClean="0"/>
              <a:t>) </a:t>
            </a:r>
          </a:p>
          <a:p>
            <a:pPr lvl="1"/>
            <a:r>
              <a:rPr lang="nl-BE" b="1" dirty="0" smtClean="0"/>
              <a:t>Mediawijs.be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développement, promotion et difusion de materiaux  didactiques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 pour </a:t>
            </a:r>
            <a:r>
              <a:rPr lang="fr-FR" dirty="0" smtClean="0">
                <a:sym typeface="Wingdings" panose="05000000000000000000" pitchFamily="2" charset="2"/>
              </a:rPr>
              <a:t>l’éducation </a:t>
            </a:r>
            <a:r>
              <a:rPr lang="fr-FR" dirty="0">
                <a:sym typeface="Wingdings" panose="05000000000000000000" pitchFamily="2" charset="2"/>
              </a:rPr>
              <a:t>aux médias en </a:t>
            </a:r>
            <a:r>
              <a:rPr lang="fr-FR" dirty="0" smtClean="0">
                <a:sym typeface="Wingdings" panose="05000000000000000000" pitchFamily="2" charset="2"/>
              </a:rPr>
              <a:t>ligne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Child Focus </a:t>
            </a:r>
            <a:r>
              <a:rPr lang="fr-FR" dirty="0" smtClean="0">
                <a:sym typeface="Wingdings" panose="05000000000000000000" pitchFamily="2" charset="2"/>
              </a:rPr>
              <a:t> idem (réduction des risques: particulièrement du </a:t>
            </a:r>
            <a:r>
              <a:rPr lang="fr-FR" dirty="0" err="1" smtClean="0">
                <a:sym typeface="Wingdings" panose="05000000000000000000" pitchFamily="2" charset="2"/>
              </a:rPr>
              <a:t>grooming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et du </a:t>
            </a:r>
            <a:r>
              <a:rPr lang="fr-FR" dirty="0" err="1" smtClean="0">
                <a:sym typeface="Wingdings" panose="05000000000000000000" pitchFamily="2" charset="2"/>
              </a:rPr>
              <a:t>sexting</a:t>
            </a:r>
            <a:r>
              <a:rPr lang="fr-FR" dirty="0" smtClean="0">
                <a:sym typeface="Wingdings" panose="05000000000000000000" pitchFamily="2" charset="2"/>
              </a:rPr>
              <a:t>): distributions de tous les </a:t>
            </a:r>
            <a:r>
              <a:rPr lang="fr-FR" dirty="0" err="1" smtClean="0">
                <a:sym typeface="Wingdings" panose="05000000000000000000" pitchFamily="2" charset="2"/>
              </a:rPr>
              <a:t>materiaux</a:t>
            </a:r>
            <a:r>
              <a:rPr lang="fr-FR" dirty="0" smtClean="0">
                <a:sym typeface="Wingdings" panose="05000000000000000000" pitchFamily="2" charset="2"/>
              </a:rPr>
              <a:t> éducatifs aux écoles 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</a:rPr>
              <a:t>Child Focus, Gezinsbond et les associations de parents</a:t>
            </a:r>
            <a:r>
              <a:rPr lang="fr-FR" dirty="0" smtClean="0">
                <a:sym typeface="Wingdings" panose="05000000000000000000" pitchFamily="2" charset="2"/>
              </a:rPr>
              <a:t>: promotion de l’utilisation sûre de l’internet (pour enseignants et parents  (</a:t>
            </a:r>
            <a:r>
              <a:rPr lang="fr-FR" dirty="0" smtClean="0">
                <a:sym typeface="Wingdings" panose="05000000000000000000" pitchFamily="2" charset="2"/>
                <a:hlinkClick r:id="rId2"/>
              </a:rPr>
              <a:t>www.veiligonline.be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Hotline </a:t>
            </a:r>
            <a:r>
              <a:rPr lang="fr-FR" b="1" dirty="0" smtClean="0">
                <a:sym typeface="Wingdings" panose="05000000000000000000" pitchFamily="2" charset="2"/>
              </a:rPr>
              <a:t>1712 --&gt; signalisation des incidents violents 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  <a:hlinkClick r:id="rId3"/>
              </a:rPr>
              <a:t>www.klasse.be</a:t>
            </a:r>
            <a:r>
              <a:rPr lang="fr-FR" b="1" dirty="0" smtClean="0">
                <a:sym typeface="Wingdings" panose="05000000000000000000" pitchFamily="2" charset="2"/>
              </a:rPr>
              <a:t>  </a:t>
            </a:r>
            <a:r>
              <a:rPr lang="fr-FR" b="1" dirty="0" err="1" smtClean="0">
                <a:sym typeface="Wingdings" panose="05000000000000000000" pitchFamily="2" charset="2"/>
              </a:rPr>
              <a:t>website</a:t>
            </a:r>
            <a:r>
              <a:rPr lang="fr-FR" b="1" dirty="0" smtClean="0">
                <a:sym typeface="Wingdings" panose="05000000000000000000" pitchFamily="2" charset="2"/>
              </a:rPr>
              <a:t>(s) &amp; magazine pour enseignants </a:t>
            </a:r>
          </a:p>
          <a:p>
            <a:pPr lvl="1"/>
            <a:r>
              <a:rPr lang="fr-FR" b="1" dirty="0" smtClean="0">
                <a:sym typeface="Wingdings" panose="05000000000000000000" pitchFamily="2" charset="2"/>
                <a:hlinkClick r:id="rId4"/>
              </a:rPr>
              <a:t>www.ond.vlaanderen.be/antisociaalgedrag</a:t>
            </a:r>
            <a:r>
              <a:rPr lang="fr-FR" b="1" dirty="0" smtClean="0">
                <a:sym typeface="Wingdings" panose="05000000000000000000" pitchFamily="2" charset="2"/>
              </a:rPr>
              <a:t> --&gt; Guide pour les écoles </a:t>
            </a:r>
          </a:p>
          <a:p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0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Autres</a:t>
            </a:r>
            <a:r>
              <a:rPr lang="nl-BE" dirty="0" smtClean="0"/>
              <a:t> acteurs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3744416" cy="2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Institutions</a:t>
            </a:r>
            <a:r>
              <a:rPr lang="nl-BE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sz="2800" i="1" dirty="0" smtClean="0">
                <a:sym typeface="Wingdings" panose="05000000000000000000" pitchFamily="2" charset="2"/>
              </a:rPr>
              <a:t>Les Centres Psycho-Médico-</a:t>
            </a:r>
            <a:r>
              <a:rPr lang="fr-FR" sz="2800" i="1" dirty="0" smtClean="0">
                <a:sym typeface="Wingdings" panose="05000000000000000000" pitchFamily="2" charset="2"/>
              </a:rPr>
              <a:t>Sociaux  </a:t>
            </a:r>
            <a:endParaRPr lang="fr-FR" sz="2800" i="1" dirty="0" smtClean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sz="2800" i="1" dirty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sz="2800" i="1" dirty="0" smtClean="0">
                <a:sym typeface="Wingdings" panose="05000000000000000000" pitchFamily="2" charset="2"/>
              </a:rPr>
              <a:t>Le commissariat aux droits de l’enfance</a:t>
            </a:r>
          </a:p>
          <a:p>
            <a:pPr marL="850392" lvl="1" indent="-457200">
              <a:buFont typeface="Arial" panose="020B0604020202020204" pitchFamily="34" charset="0"/>
              <a:buChar char="•"/>
            </a:pPr>
            <a:r>
              <a:rPr lang="fr-FR" i="1" dirty="0" smtClean="0">
                <a:sym typeface="Wingdings" panose="05000000000000000000" pitchFamily="2" charset="2"/>
              </a:rPr>
              <a:t>(</a:t>
            </a:r>
            <a:r>
              <a:rPr lang="fr-FR" i="1" dirty="0" smtClean="0">
                <a:sym typeface="Wingdings" panose="05000000000000000000" pitchFamily="2" charset="2"/>
                <a:hlinkClick r:id="rId2"/>
              </a:rPr>
              <a:t>www.kinderrechten.be</a:t>
            </a:r>
            <a:r>
              <a:rPr lang="fr-FR" i="1" dirty="0" smtClean="0">
                <a:sym typeface="Wingdings" panose="05000000000000000000" pitchFamily="2" charset="2"/>
              </a:rPr>
              <a:t>  ligne de plaintes) </a:t>
            </a:r>
          </a:p>
          <a:p>
            <a:pPr marL="850392" lvl="1" indent="-457200">
              <a:buFont typeface="Arial" panose="020B0604020202020204" pitchFamily="34" charset="0"/>
              <a:buChar char="•"/>
            </a:pPr>
            <a:r>
              <a:rPr lang="fr-FR" i="1" dirty="0" smtClean="0">
                <a:sym typeface="Wingdings" panose="05000000000000000000" pitchFamily="2" charset="2"/>
              </a:rPr>
              <a:t>Rapport d’ enquête  </a:t>
            </a:r>
          </a:p>
          <a:p>
            <a:pPr marL="850392" lvl="1" indent="-457200">
              <a:buFont typeface="Arial" panose="020B0604020202020204" pitchFamily="34" charset="0"/>
              <a:buChar char="•"/>
            </a:pPr>
            <a:r>
              <a:rPr lang="fr-FR" i="1" dirty="0" smtClean="0">
                <a:sym typeface="Wingdings" panose="05000000000000000000" pitchFamily="2" charset="2"/>
              </a:rPr>
              <a:t>Médiation  </a:t>
            </a:r>
          </a:p>
          <a:p>
            <a:pPr marL="393192" lvl="1" indent="0">
              <a:buNone/>
            </a:pPr>
            <a:endParaRPr lang="fr-FR" sz="2800" i="1" dirty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sz="2800" i="1" dirty="0" smtClean="0">
                <a:sym typeface="Wingdings" panose="05000000000000000000" pitchFamily="2" charset="2"/>
              </a:rPr>
              <a:t>VIGEZ </a:t>
            </a:r>
            <a:r>
              <a:rPr lang="nl-BE" sz="2800" i="1" dirty="0" smtClean="0">
                <a:sym typeface="Wingdings" panose="05000000000000000000" pitchFamily="2" charset="2"/>
              </a:rPr>
              <a:t>(centre d’expertise pour la prévention des maladies et la promotion de la santé) (</a:t>
            </a:r>
            <a:r>
              <a:rPr lang="nl-BE" sz="2800" i="1" dirty="0" smtClean="0">
                <a:sym typeface="Wingdings" panose="05000000000000000000" pitchFamily="2" charset="2"/>
                <a:hlinkClick r:id="rId3"/>
              </a:rPr>
              <a:t>www.gezondeschool.be</a:t>
            </a:r>
            <a:r>
              <a:rPr lang="nl-BE" sz="2800" i="1" dirty="0" smtClean="0">
                <a:sym typeface="Wingdings" panose="05000000000000000000" pitchFamily="2" charset="2"/>
              </a:rPr>
              <a:t>  informations, outils, cadres)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nl-BE" sz="2800" i="1" dirty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nl-BE" sz="2800" i="1" dirty="0" smtClean="0">
                <a:sym typeface="Wingdings" panose="05000000000000000000" pitchFamily="2" charset="2"/>
              </a:rPr>
              <a:t>JOP (</a:t>
            </a:r>
            <a:r>
              <a:rPr lang="nl-BE" sz="2800" i="1" dirty="0" smtClean="0">
                <a:sym typeface="Wingdings" panose="05000000000000000000" pitchFamily="2" charset="2"/>
                <a:hlinkClick r:id="rId4"/>
              </a:rPr>
              <a:t>www.jeugdonderzoekplatform.be</a:t>
            </a:r>
            <a:r>
              <a:rPr lang="nl-BE" sz="2800" i="1" dirty="0" smtClean="0">
                <a:sym typeface="Wingdings" panose="05000000000000000000" pitchFamily="2" charset="2"/>
              </a:rPr>
              <a:t>) </a:t>
            </a:r>
            <a:endParaRPr lang="nl-BE" i="1" dirty="0" smtClean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nl-BE" i="1" dirty="0">
              <a:sym typeface="Wingdings" panose="05000000000000000000" pitchFamily="2" charset="2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36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A.s.b.l.’s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dirty="0" smtClean="0"/>
              <a:t>Le </a:t>
            </a:r>
            <a:r>
              <a:rPr lang="nl-BE" sz="2800" dirty="0" err="1" smtClean="0"/>
              <a:t>réseau</a:t>
            </a:r>
            <a:r>
              <a:rPr lang="nl-BE" sz="2800" dirty="0" smtClean="0"/>
              <a:t> ‘Vlaams Netwerk Kies Kleur tegen Pesten’ </a:t>
            </a:r>
          </a:p>
          <a:p>
            <a:pPr marL="0" indent="0">
              <a:buNone/>
            </a:pPr>
            <a:r>
              <a:rPr lang="nl-BE" sz="2800" dirty="0"/>
              <a:t>	</a:t>
            </a:r>
            <a:r>
              <a:rPr lang="nl-BE" sz="2800" dirty="0" smtClean="0"/>
              <a:t>(19 </a:t>
            </a:r>
            <a:r>
              <a:rPr lang="nl-BE" sz="2800" dirty="0" err="1" smtClean="0"/>
              <a:t>partenaires</a:t>
            </a:r>
            <a:r>
              <a:rPr lang="nl-BE" sz="2800" dirty="0" smtClean="0"/>
              <a:t>)  </a:t>
            </a:r>
            <a:r>
              <a:rPr lang="nl-BE" sz="2800" dirty="0" smtClean="0">
                <a:sym typeface="Wingdings" panose="05000000000000000000" pitchFamily="2" charset="2"/>
              </a:rPr>
              <a:t> </a:t>
            </a:r>
            <a:r>
              <a:rPr lang="nl-BE" sz="2800" dirty="0" err="1">
                <a:sym typeface="Wingdings" panose="05000000000000000000" pitchFamily="2" charset="2"/>
              </a:rPr>
              <a:t>E</a:t>
            </a:r>
            <a:r>
              <a:rPr lang="nl-BE" sz="2800" dirty="0" err="1" smtClean="0">
                <a:sym typeface="Wingdings" panose="05000000000000000000" pitchFamily="2" charset="2"/>
              </a:rPr>
              <a:t>ducation</a:t>
            </a:r>
            <a:r>
              <a:rPr lang="nl-BE" sz="2800" dirty="0" smtClean="0">
                <a:sym typeface="Wingdings" panose="05000000000000000000" pitchFamily="2" charset="2"/>
              </a:rPr>
              <a:t>  &amp; </a:t>
            </a:r>
            <a:r>
              <a:rPr lang="nl-BE" sz="2800" dirty="0" err="1">
                <a:sym typeface="Wingdings" panose="05000000000000000000" pitchFamily="2" charset="2"/>
              </a:rPr>
              <a:t>J</a:t>
            </a:r>
            <a:r>
              <a:rPr lang="nl-BE" sz="2800" dirty="0" err="1" smtClean="0">
                <a:sym typeface="Wingdings" panose="05000000000000000000" pitchFamily="2" charset="2"/>
              </a:rPr>
              <a:t>eunesse</a:t>
            </a:r>
            <a:r>
              <a:rPr lang="nl-BE" sz="2800" dirty="0" smtClean="0">
                <a:sym typeface="Wingdings" panose="05000000000000000000" pitchFamily="2" charset="2"/>
              </a:rPr>
              <a:t> (&amp; </a:t>
            </a:r>
            <a:r>
              <a:rPr lang="nl-BE" sz="2800" dirty="0" err="1" smtClean="0">
                <a:sym typeface="Wingdings" panose="05000000000000000000" pitchFamily="2" charset="2"/>
              </a:rPr>
              <a:t>Sports</a:t>
            </a:r>
            <a:r>
              <a:rPr lang="nl-BE" sz="2800" dirty="0" smtClean="0">
                <a:sym typeface="Wingdings" panose="05000000000000000000" pitchFamily="2" charset="2"/>
              </a:rPr>
              <a:t>) </a:t>
            </a:r>
            <a:r>
              <a:rPr lang="nl-BE" sz="2800" dirty="0">
                <a:sym typeface="Wingdings" panose="05000000000000000000" pitchFamily="2" charset="2"/>
              </a:rPr>
              <a:t>	</a:t>
            </a:r>
            <a:r>
              <a:rPr lang="nl-BE" sz="2800" dirty="0" smtClean="0">
                <a:sym typeface="Wingdings" panose="05000000000000000000" pitchFamily="2" charset="2"/>
              </a:rPr>
              <a:t>		</a:t>
            </a:r>
            <a:r>
              <a:rPr lang="nl-BE" sz="2800" dirty="0" smtClean="0"/>
              <a:t> </a:t>
            </a:r>
            <a:endParaRPr lang="nl-BE" sz="2800" dirty="0"/>
          </a:p>
          <a:p>
            <a:r>
              <a:rPr lang="nl-BE" sz="2800" dirty="0" smtClean="0"/>
              <a:t>Leefsleutels vzw  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 introduction du programme KiVa (Finlande) dans les écoles primaires (en Flandre) </a:t>
            </a:r>
            <a:endParaRPr lang="nl-NL" dirty="0" smtClean="0">
              <a:sym typeface="Wingdings" panose="05000000000000000000" pitchFamily="2" charset="2"/>
            </a:endParaRP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Financement par des villes et des communes: Malines, Turnhout, Ostende, Louvain, Diest, …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2015-2016:  23 </a:t>
            </a:r>
            <a:r>
              <a:rPr lang="nl-BE" dirty="0" err="1" smtClean="0">
                <a:sym typeface="Wingdings" panose="05000000000000000000" pitchFamily="2" charset="2"/>
              </a:rPr>
              <a:t>écoles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2016-2017:  &gt; 50 </a:t>
            </a:r>
            <a:r>
              <a:rPr lang="nl-BE" dirty="0" err="1" smtClean="0">
                <a:sym typeface="Wingdings" panose="05000000000000000000" pitchFamily="2" charset="2"/>
              </a:rPr>
              <a:t>écoles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Engagement pour 3 ans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Paquet: entrainement (3 jours)  – manuel (20 leçons) – </a:t>
            </a:r>
            <a:r>
              <a:rPr lang="nl-BE" dirty="0">
                <a:sym typeface="Wingdings" panose="05000000000000000000" pitchFamily="2" charset="2"/>
              </a:rPr>
              <a:t>j</a:t>
            </a:r>
            <a:r>
              <a:rPr lang="nl-BE" dirty="0" smtClean="0">
                <a:sym typeface="Wingdings" panose="05000000000000000000" pitchFamily="2" charset="2"/>
              </a:rPr>
              <a:t>eux éducatifs – soirée d’ information pour les parents – supervision de jeux  </a:t>
            </a:r>
          </a:p>
        </p:txBody>
      </p:sp>
    </p:spTree>
    <p:extLst>
      <p:ext uri="{BB962C8B-B14F-4D97-AF65-F5344CB8AC3E}">
        <p14:creationId xmlns:p14="http://schemas.microsoft.com/office/powerpoint/2010/main" val="36623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A.s.b.l.’s</a:t>
            </a:r>
            <a:r>
              <a:rPr lang="nl-BE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Tumult vzw:  </a:t>
            </a:r>
            <a:r>
              <a:rPr lang="nl-BE" dirty="0"/>
              <a:t>D</a:t>
            </a:r>
            <a:r>
              <a:rPr lang="nl-BE" dirty="0" smtClean="0"/>
              <a:t>epuis 2000 </a:t>
            </a:r>
          </a:p>
          <a:p>
            <a:pPr lvl="1"/>
            <a:r>
              <a:rPr lang="nl-BE" dirty="0" smtClean="0"/>
              <a:t>Annuellement: Prix de la  prévention (sponsor privé) pour un maximum de 10 écoles</a:t>
            </a:r>
          </a:p>
          <a:p>
            <a:pPr lvl="1"/>
            <a:r>
              <a:rPr lang="nl-BE" dirty="0" smtClean="0"/>
              <a:t>Guide de bonnes pratiques (pour écoles) </a:t>
            </a:r>
          </a:p>
          <a:p>
            <a:pPr lvl="1"/>
            <a:endParaRPr lang="nl-BE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75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r>
              <a:rPr lang="nl-BE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20" y="2852936"/>
            <a:ext cx="2922240" cy="32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 </a:t>
            </a:r>
            <a:r>
              <a:rPr lang="nl-BE" dirty="0" err="1" smtClean="0"/>
              <a:t>éléments</a:t>
            </a:r>
            <a:r>
              <a:rPr lang="nl-BE" dirty="0" smtClean="0"/>
              <a:t> </a:t>
            </a:r>
            <a:r>
              <a:rPr lang="nl-BE" dirty="0" err="1" smtClean="0"/>
              <a:t>positifs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La conviction partagée: ‘le problème du </a:t>
            </a:r>
            <a:r>
              <a:rPr lang="fr-FR" sz="2800" dirty="0" err="1" smtClean="0"/>
              <a:t>bullying</a:t>
            </a:r>
            <a:r>
              <a:rPr lang="fr-FR" sz="2800" dirty="0" smtClean="0"/>
              <a:t> </a:t>
            </a:r>
            <a:r>
              <a:rPr lang="fr-FR" sz="2800" dirty="0"/>
              <a:t>mérite notre </a:t>
            </a:r>
            <a:r>
              <a:rPr lang="fr-FR" sz="2800" dirty="0" smtClean="0"/>
              <a:t>attention’  </a:t>
            </a:r>
          </a:p>
          <a:p>
            <a:r>
              <a:rPr lang="fr-FR" sz="2800" dirty="0" smtClean="0"/>
              <a:t>L’</a:t>
            </a:r>
            <a:r>
              <a:rPr lang="fr-FR" sz="2800" dirty="0"/>
              <a:t> </a:t>
            </a:r>
            <a:r>
              <a:rPr lang="fr-FR" sz="2800" dirty="0" smtClean="0"/>
              <a:t>engagement actuel de notre gouvernement (4 ministres) </a:t>
            </a:r>
          </a:p>
          <a:p>
            <a:r>
              <a:rPr lang="fr-FR" sz="2800" dirty="0" smtClean="0"/>
              <a:t>La formation de la plate-forme  au niveau du VLOR </a:t>
            </a:r>
          </a:p>
          <a:p>
            <a:r>
              <a:rPr lang="fr-FR" sz="2800" dirty="0" smtClean="0"/>
              <a:t>L'augmentation </a:t>
            </a:r>
            <a:r>
              <a:rPr lang="fr-FR" sz="2800" dirty="0"/>
              <a:t>du nombre de membres du </a:t>
            </a:r>
            <a:r>
              <a:rPr lang="fr-FR" sz="2800" dirty="0" smtClean="0"/>
              <a:t>réseau ‘Vlaams </a:t>
            </a:r>
            <a:r>
              <a:rPr lang="fr-FR" sz="2800" dirty="0" err="1" smtClean="0"/>
              <a:t>Netwerk</a:t>
            </a:r>
            <a:r>
              <a:rPr lang="fr-FR" sz="2800" dirty="0" smtClean="0"/>
              <a:t> </a:t>
            </a:r>
            <a:r>
              <a:rPr lang="fr-FR" sz="2800" dirty="0" err="1" smtClean="0"/>
              <a:t>Kies</a:t>
            </a:r>
            <a:r>
              <a:rPr lang="fr-FR" sz="2800" dirty="0" smtClean="0"/>
              <a:t> </a:t>
            </a:r>
            <a:r>
              <a:rPr lang="fr-FR" sz="2800" dirty="0" err="1" smtClean="0"/>
              <a:t>Kleur</a:t>
            </a:r>
            <a:r>
              <a:rPr lang="fr-FR" sz="2800" dirty="0" smtClean="0"/>
              <a:t> </a:t>
            </a:r>
            <a:r>
              <a:rPr lang="fr-FR" sz="2800" dirty="0" err="1" smtClean="0"/>
              <a:t>tegen</a:t>
            </a:r>
            <a:r>
              <a:rPr lang="fr-FR" sz="2800" dirty="0" smtClean="0"/>
              <a:t> </a:t>
            </a:r>
            <a:r>
              <a:rPr lang="fr-FR" sz="2800" dirty="0" err="1" smtClean="0"/>
              <a:t>Pesten</a:t>
            </a:r>
            <a:r>
              <a:rPr lang="fr-FR" sz="2800" dirty="0" smtClean="0"/>
              <a:t>’ </a:t>
            </a:r>
          </a:p>
          <a:p>
            <a:r>
              <a:rPr lang="fr-FR" sz="2800" dirty="0" smtClean="0"/>
              <a:t>Coopération à long terme avec KETNET (VRT)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53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Défis qui restent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Il faut encore</a:t>
            </a:r>
          </a:p>
          <a:p>
            <a:r>
              <a:rPr lang="fr-FR" dirty="0"/>
              <a:t>p</a:t>
            </a:r>
            <a:r>
              <a:rPr lang="fr-FR" dirty="0" smtClean="0"/>
              <a:t>lus </a:t>
            </a:r>
            <a:r>
              <a:rPr lang="fr-FR" dirty="0"/>
              <a:t>d'attention et de ressources pour traduire la recherche scientifique en </a:t>
            </a:r>
            <a:r>
              <a:rPr lang="fr-FR" dirty="0" smtClean="0"/>
              <a:t>cours </a:t>
            </a:r>
          </a:p>
          <a:p>
            <a:r>
              <a:rPr lang="fr-FR" dirty="0"/>
              <a:t>p</a:t>
            </a:r>
            <a:r>
              <a:rPr lang="fr-FR" dirty="0" smtClean="0"/>
              <a:t>lus de recherches appliquées </a:t>
            </a:r>
          </a:p>
          <a:p>
            <a:r>
              <a:rPr lang="fr-FR" dirty="0"/>
              <a:t>l</a:t>
            </a:r>
            <a:r>
              <a:rPr lang="fr-FR" dirty="0" smtClean="0"/>
              <a:t>’introduction d’équipes de médiation ambulantes (une équipe de professionnels/province et la région de Bruxelles)  </a:t>
            </a:r>
          </a:p>
          <a:p>
            <a:pPr marL="0" indent="0">
              <a:buNone/>
            </a:pPr>
            <a:endParaRPr lang="fr-FR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06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Défis qui restent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Plus </a:t>
            </a:r>
            <a:r>
              <a:rPr lang="fr-FR" dirty="0"/>
              <a:t>d'attention </a:t>
            </a:r>
            <a:r>
              <a:rPr lang="fr-FR" dirty="0" smtClean="0"/>
              <a:t>sur ce </a:t>
            </a:r>
            <a:r>
              <a:rPr lang="fr-FR" dirty="0"/>
              <a:t>sujet dans la formation des </a:t>
            </a:r>
            <a:r>
              <a:rPr lang="fr-FR" dirty="0" smtClean="0"/>
              <a:t>enseignants (dans les hautes écoles &amp; à l’ universités, …) </a:t>
            </a:r>
          </a:p>
          <a:p>
            <a:r>
              <a:rPr lang="fr-FR" dirty="0" smtClean="0"/>
              <a:t>Définition plus explicite de ce </a:t>
            </a:r>
            <a:r>
              <a:rPr lang="fr-FR" dirty="0"/>
              <a:t>qui est attendu </a:t>
            </a:r>
            <a:r>
              <a:rPr lang="fr-FR" dirty="0" smtClean="0"/>
              <a:t>de chaque école </a:t>
            </a:r>
          </a:p>
          <a:p>
            <a:r>
              <a:rPr lang="fr-FR" dirty="0" smtClean="0"/>
              <a:t>Critères </a:t>
            </a:r>
            <a:r>
              <a:rPr lang="fr-FR" dirty="0"/>
              <a:t>de qualité pour les outils , </a:t>
            </a:r>
            <a:r>
              <a:rPr lang="fr-FR" dirty="0" smtClean="0"/>
              <a:t>les formations </a:t>
            </a:r>
            <a:r>
              <a:rPr lang="fr-FR" dirty="0"/>
              <a:t>, </a:t>
            </a:r>
            <a:r>
              <a:rPr lang="fr-FR" dirty="0" smtClean="0"/>
              <a:t>des pièces </a:t>
            </a:r>
            <a:r>
              <a:rPr lang="fr-FR" dirty="0"/>
              <a:t>de théâtre , etc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Une coopération plus étroite entre les </a:t>
            </a:r>
            <a:r>
              <a:rPr lang="fr-FR" dirty="0" smtClean="0"/>
              <a:t>régions de notre pays  (et le Pays-Bas)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9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Merçi</a:t>
            </a:r>
            <a:r>
              <a:rPr lang="nl-BE" dirty="0" smtClean="0"/>
              <a:t> à </a:t>
            </a:r>
            <a:r>
              <a:rPr lang="nl-BE" dirty="0" err="1" smtClean="0"/>
              <a:t>tous</a:t>
            </a:r>
            <a:r>
              <a:rPr lang="nl-BE" dirty="0" smtClean="0"/>
              <a:t>!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27" y="3140968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Cinq signaux significatifs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(1) </a:t>
            </a:r>
            <a:r>
              <a:rPr lang="nl-BE" sz="2800" b="1" dirty="0" err="1" smtClean="0"/>
              <a:t>Février</a:t>
            </a:r>
            <a:r>
              <a:rPr lang="nl-BE" sz="2800" b="1" dirty="0" smtClean="0"/>
              <a:t> 2014:</a:t>
            </a:r>
            <a:r>
              <a:rPr lang="nl-BE" sz="2800" dirty="0" smtClean="0"/>
              <a:t> plus de 300 000 </a:t>
            </a:r>
            <a:r>
              <a:rPr lang="nl-BE" sz="2800" dirty="0" err="1" smtClean="0"/>
              <a:t>enfants</a:t>
            </a:r>
            <a:r>
              <a:rPr lang="nl-BE" sz="2800" dirty="0"/>
              <a:t> </a:t>
            </a:r>
            <a:r>
              <a:rPr lang="nl-BE" sz="2800" dirty="0" err="1" smtClean="0"/>
              <a:t>participent</a:t>
            </a:r>
            <a:r>
              <a:rPr lang="nl-BE" sz="2800" dirty="0" smtClean="0"/>
              <a:t> au ‘move tegen pesten’  (action du </a:t>
            </a:r>
            <a:r>
              <a:rPr lang="nl-BE" sz="2800" dirty="0" err="1" smtClean="0"/>
              <a:t>Réseau</a:t>
            </a:r>
            <a:r>
              <a:rPr lang="nl-BE" sz="2800" dirty="0" smtClean="0"/>
              <a:t> &amp; </a:t>
            </a:r>
            <a:r>
              <a:rPr lang="nl-BE" sz="2800" dirty="0" err="1" smtClean="0"/>
              <a:t>Ketnet</a:t>
            </a:r>
            <a:r>
              <a:rPr lang="nl-BE" sz="2800" dirty="0" smtClean="0"/>
              <a:t> (VRT))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5491"/>
            <a:ext cx="4090370" cy="30638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90338"/>
            <a:ext cx="3903095" cy="17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Cinq signaux significatifs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800" dirty="0" smtClean="0"/>
              <a:t>(2)  </a:t>
            </a:r>
            <a:r>
              <a:rPr lang="nl-BE" sz="3200" b="1" dirty="0" smtClean="0"/>
              <a:t>Février 2014:</a:t>
            </a:r>
            <a:r>
              <a:rPr lang="nl-BE" sz="3200" dirty="0" smtClean="0"/>
              <a:t> rapport du magazine Yeti (Dpt de l’Education) – enquête auprès de 1200 enfants</a:t>
            </a:r>
            <a:r>
              <a:rPr lang="nl-BE" sz="3200" dirty="0"/>
              <a:t> </a:t>
            </a:r>
            <a:r>
              <a:rPr lang="nl-BE" sz="3200" dirty="0" smtClean="0"/>
              <a:t>(10 à 12 ans) </a:t>
            </a:r>
          </a:p>
          <a:p>
            <a:pPr marL="514350" indent="-514350">
              <a:buAutoNum type="arabicParenBoth"/>
            </a:pPr>
            <a:endParaRPr lang="nl-BE" sz="3200" dirty="0"/>
          </a:p>
          <a:p>
            <a:pPr marL="880110" lvl="1" indent="-514350">
              <a:buFont typeface="Wingdings" panose="05000000000000000000" pitchFamily="2" charset="2"/>
              <a:buChar char="§"/>
            </a:pPr>
            <a:r>
              <a:rPr lang="nl-BE" sz="3200" i="1" dirty="0" smtClean="0"/>
              <a:t>‘</a:t>
            </a:r>
            <a:r>
              <a:rPr lang="fr-FR" sz="3200" i="1" dirty="0" smtClean="0"/>
              <a:t>Nos </a:t>
            </a:r>
            <a:r>
              <a:rPr lang="fr-FR" sz="3200" i="1" dirty="0"/>
              <a:t>enseignants </a:t>
            </a:r>
            <a:r>
              <a:rPr lang="fr-FR" sz="3200" i="1" dirty="0" smtClean="0"/>
              <a:t>n’ont pas un regard correct sur les cas de </a:t>
            </a:r>
            <a:r>
              <a:rPr lang="fr-FR" sz="3200" i="1" dirty="0" err="1" smtClean="0"/>
              <a:t>bullying</a:t>
            </a:r>
            <a:r>
              <a:rPr lang="fr-FR" sz="3200" i="1" dirty="0" smtClean="0"/>
              <a:t>’ </a:t>
            </a:r>
          </a:p>
          <a:p>
            <a:pPr marL="880110" lvl="1" indent="-514350">
              <a:buFont typeface="Wingdings" panose="05000000000000000000" pitchFamily="2" charset="2"/>
              <a:buChar char="§"/>
            </a:pPr>
            <a:endParaRPr lang="fr-FR" sz="3200" i="1" dirty="0"/>
          </a:p>
          <a:p>
            <a:pPr marL="880110" lvl="1" indent="-514350">
              <a:buFont typeface="Wingdings" panose="05000000000000000000" pitchFamily="2" charset="2"/>
              <a:buChar char="§"/>
            </a:pPr>
            <a:r>
              <a:rPr lang="fr-FR" sz="3200" i="1" dirty="0" smtClean="0"/>
              <a:t>‘Nous n’ avons aucune confiance dans les mesures prises par nos enseignants’ </a:t>
            </a:r>
            <a:endParaRPr lang="nl-BE" sz="2800" i="1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49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Cinq signaux significatifs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(3)</a:t>
            </a:r>
            <a:r>
              <a:rPr lang="nl-BE" sz="2800" dirty="0" smtClean="0"/>
              <a:t> </a:t>
            </a:r>
            <a:r>
              <a:rPr lang="nl-BE" sz="3200" b="1" dirty="0" smtClean="0"/>
              <a:t>Juin 2011:</a:t>
            </a:r>
            <a:r>
              <a:rPr lang="nl-BE" sz="3200" dirty="0" smtClean="0"/>
              <a:t> </a:t>
            </a:r>
            <a:r>
              <a:rPr lang="fr-FR" sz="3200" dirty="0" smtClean="0"/>
              <a:t>enquête </a:t>
            </a:r>
            <a:r>
              <a:rPr lang="fr-FR" sz="3200" dirty="0"/>
              <a:t>auprès </a:t>
            </a:r>
            <a:r>
              <a:rPr lang="fr-FR" sz="3200"/>
              <a:t>de </a:t>
            </a:r>
            <a:r>
              <a:rPr lang="fr-FR" sz="3200" smtClean="0"/>
              <a:t>30 </a:t>
            </a:r>
            <a:r>
              <a:rPr lang="fr-FR" sz="3200" dirty="0"/>
              <a:t>directeurs </a:t>
            </a:r>
            <a:r>
              <a:rPr lang="fr-FR" sz="3200" dirty="0" smtClean="0"/>
              <a:t>d’écoles primaires et secondaires:  </a:t>
            </a:r>
          </a:p>
          <a:p>
            <a:pPr marL="0" indent="0">
              <a:buNone/>
            </a:pPr>
            <a:endParaRPr lang="fr-FR" sz="3200" dirty="0" smtClean="0"/>
          </a:p>
          <a:p>
            <a:r>
              <a:rPr lang="fr-FR" sz="3200" i="1" dirty="0" smtClean="0"/>
              <a:t> ‘Les écoles sont responsables de la gestion du problème de (cyber)</a:t>
            </a:r>
            <a:r>
              <a:rPr lang="fr-FR" sz="3200" i="1" dirty="0" err="1" smtClean="0"/>
              <a:t>bullying</a:t>
            </a:r>
            <a:r>
              <a:rPr lang="fr-FR" sz="3200" i="1" dirty="0" smtClean="0"/>
              <a:t>.’</a:t>
            </a:r>
          </a:p>
          <a:p>
            <a:pPr marL="0" indent="0">
              <a:buNone/>
            </a:pPr>
            <a:endParaRPr lang="fr-FR" sz="3200" i="1" dirty="0" smtClean="0"/>
          </a:p>
          <a:p>
            <a:r>
              <a:rPr lang="fr-FR" sz="3200" i="1" dirty="0" smtClean="0"/>
              <a:t>‘… MAIS: il nous manque les connaissances et les outils pour résoudre ce problème compliqué.’ </a:t>
            </a:r>
            <a:endParaRPr lang="fr-FR" i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48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Cinq sigaux significatifs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(4) </a:t>
            </a:r>
            <a:r>
              <a:rPr lang="nl-BE" b="1" dirty="0" smtClean="0"/>
              <a:t>Août 2014:</a:t>
            </a:r>
            <a:r>
              <a:rPr lang="nl-BE" dirty="0" smtClean="0"/>
              <a:t> Le </a:t>
            </a:r>
            <a:r>
              <a:rPr lang="nl-BE" b="1" dirty="0" smtClean="0"/>
              <a:t>VSK </a:t>
            </a:r>
            <a:r>
              <a:rPr lang="nl-BE" dirty="0" smtClean="0"/>
              <a:t> (l’association des élèves du secondaire) demande au ministre de l’enseignement (et à tous les autres responsables) de faire</a:t>
            </a:r>
            <a:r>
              <a:rPr lang="fr-FR" dirty="0" smtClean="0"/>
              <a:t> </a:t>
            </a:r>
            <a:r>
              <a:rPr lang="fr-FR" b="1" dirty="0"/>
              <a:t>plus d'efforts</a:t>
            </a:r>
            <a:r>
              <a:rPr lang="fr-FR" dirty="0"/>
              <a:t> pour lutter </a:t>
            </a:r>
            <a:r>
              <a:rPr lang="fr-FR" dirty="0" smtClean="0"/>
              <a:t>contre le problème du </a:t>
            </a:r>
            <a:r>
              <a:rPr lang="fr-FR" i="1" dirty="0" err="1" smtClean="0"/>
              <a:t>bullying</a:t>
            </a:r>
            <a:endParaRPr lang="nl-BE" i="1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(5) </a:t>
            </a:r>
            <a:r>
              <a:rPr lang="nl-BE" b="1" dirty="0" smtClean="0"/>
              <a:t>Janvier 2014: </a:t>
            </a:r>
            <a:r>
              <a:rPr lang="nl-BE" dirty="0" smtClean="0"/>
              <a:t>Le réseau </a:t>
            </a:r>
            <a:r>
              <a:rPr lang="nl-BE" i="1" dirty="0" smtClean="0"/>
              <a:t>Vlaams Netwerk Kies Kleur tegen Pesten</a:t>
            </a:r>
            <a:r>
              <a:rPr lang="nl-BE" dirty="0" smtClean="0"/>
              <a:t> et un groupe de 18 universitaires (chercheurs) demandent au gouvernement flamand d’installer un </a:t>
            </a:r>
            <a:r>
              <a:rPr lang="nl-BE" b="1" dirty="0" smtClean="0"/>
              <a:t>centre d’ expertise</a:t>
            </a:r>
            <a:r>
              <a:rPr lang="nl-BE" dirty="0" smtClean="0"/>
              <a:t> (multidisciplinaire et permanent)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>
                <a:sym typeface="Wingdings" panose="05000000000000000000" pitchFamily="2" charset="2"/>
              </a:rPr>
              <a:t> réaliser davantage de recherches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fournir</a:t>
            </a:r>
            <a:r>
              <a:rPr lang="nl-BE" dirty="0" smtClean="0">
                <a:sym typeface="Wingdings" panose="05000000000000000000" pitchFamily="2" charset="2"/>
              </a:rPr>
              <a:t> des </a:t>
            </a:r>
            <a:r>
              <a:rPr lang="nl-BE" dirty="0" err="1" smtClean="0">
                <a:sym typeface="Wingdings" panose="05000000000000000000" pitchFamily="2" charset="2"/>
              </a:rPr>
              <a:t>conseils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élaborer</a:t>
            </a:r>
            <a:r>
              <a:rPr lang="nl-BE" dirty="0" smtClean="0">
                <a:sym typeface="Wingdings" panose="05000000000000000000" pitchFamily="2" charset="2"/>
              </a:rPr>
              <a:t> des </a:t>
            </a:r>
            <a:r>
              <a:rPr lang="nl-BE" dirty="0" err="1" smtClean="0">
                <a:sym typeface="Wingdings" panose="05000000000000000000" pitchFamily="2" charset="2"/>
              </a:rPr>
              <a:t>cadres</a:t>
            </a:r>
            <a:r>
              <a:rPr lang="nl-BE" dirty="0" smtClean="0">
                <a:sym typeface="Wingdings" panose="05000000000000000000" pitchFamily="2" charset="2"/>
              </a:rPr>
              <a:t> et des </a:t>
            </a:r>
            <a:r>
              <a:rPr lang="nl-BE" dirty="0" err="1" smtClean="0">
                <a:sym typeface="Wingdings" panose="05000000000000000000" pitchFamily="2" charset="2"/>
              </a:rPr>
              <a:t>outils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scientifiques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0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>
              <a:buFont typeface="Wingdings" pitchFamily="2" charset="2"/>
              <a:buChar char="à"/>
            </a:pPr>
            <a:r>
              <a:rPr lang="fr-FR" sz="3200" dirty="0" smtClean="0"/>
              <a:t> </a:t>
            </a:r>
            <a:r>
              <a:rPr lang="fr-FR" sz="3200" dirty="0"/>
              <a:t>D</a:t>
            </a:r>
            <a:r>
              <a:rPr lang="fr-FR" sz="3200" dirty="0" smtClean="0"/>
              <a:t>emande insistante des élèves, des directeurs d’écoles et des universitaires de </a:t>
            </a:r>
            <a:r>
              <a:rPr lang="fr-FR" sz="3200" dirty="0"/>
              <a:t>régler le problème </a:t>
            </a:r>
            <a:r>
              <a:rPr lang="fr-FR" sz="3200" dirty="0" smtClean="0"/>
              <a:t>du (cyber-)</a:t>
            </a:r>
            <a:r>
              <a:rPr lang="fr-FR" sz="3200" dirty="0" err="1" smtClean="0"/>
              <a:t>bullying</a:t>
            </a:r>
            <a:r>
              <a:rPr lang="fr-FR" sz="3200" dirty="0" smtClean="0"/>
              <a:t>  entre jeunes à l’école</a:t>
            </a:r>
            <a:endParaRPr lang="fr-FR" sz="3200" dirty="0"/>
          </a:p>
          <a:p>
            <a:pPr>
              <a:buFont typeface="Wingdings" pitchFamily="2" charset="2"/>
              <a:buChar char="à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Bullying</a:t>
            </a:r>
            <a:r>
              <a:rPr lang="nl-BE" dirty="0" smtClean="0"/>
              <a:t> en </a:t>
            </a:r>
            <a:r>
              <a:rPr lang="nl-BE" dirty="0" err="1" smtClean="0"/>
              <a:t>Flandre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/>
              <a:t>Quelques</a:t>
            </a:r>
            <a:r>
              <a:rPr lang="nl-BE" sz="3600" dirty="0" smtClean="0"/>
              <a:t> </a:t>
            </a:r>
            <a:r>
              <a:rPr lang="nl-BE" sz="3600" dirty="0" err="1" smtClean="0"/>
              <a:t>chiffres</a:t>
            </a:r>
            <a:r>
              <a:rPr lang="nl-BE" sz="3600" dirty="0" smtClean="0"/>
              <a:t> 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17" y="3645024"/>
            <a:ext cx="34408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1643</TotalTime>
  <Words>1746</Words>
  <Application>Microsoft Macintosh PowerPoint</Application>
  <PresentationFormat>Présentation à l'écran (4:3)</PresentationFormat>
  <Paragraphs>294</Paragraphs>
  <Slides>39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Stroom</vt:lpstr>
      <vt:lpstr>Sur la bonne voie?</vt:lpstr>
      <vt:lpstr>Enchanté!  </vt:lpstr>
      <vt:lpstr>Des signaux significatifs</vt:lpstr>
      <vt:lpstr>Cinq signaux significatifs </vt:lpstr>
      <vt:lpstr>Cinq signaux significatifs </vt:lpstr>
      <vt:lpstr>Cinq signaux significatifs</vt:lpstr>
      <vt:lpstr>Cinq sigaux significatifs</vt:lpstr>
      <vt:lpstr>Conclusion</vt:lpstr>
      <vt:lpstr>Bullying en Flandre</vt:lpstr>
      <vt:lpstr>Health Behaviour in School-Aged Children (HBSC-study, 2012) </vt:lpstr>
      <vt:lpstr>Victimisation (HBSC study, 2012)</vt:lpstr>
      <vt:lpstr>Taquins – auteurs (HBSC study, 2012) </vt:lpstr>
      <vt:lpstr>Cyberbullying / cyberharcèlement </vt:lpstr>
      <vt:lpstr> Victimisation/année (‘leerjaar’)  </vt:lpstr>
      <vt:lpstr>Perpétration/année</vt:lpstr>
      <vt:lpstr>Cyberbullying </vt:lpstr>
      <vt:lpstr>La pratique dans les écoles flamndes </vt:lpstr>
      <vt:lpstr>Bon à savoir </vt:lpstr>
      <vt:lpstr>Présentation PowerPoint</vt:lpstr>
      <vt:lpstr> Ce qui se passe lors d’un incident </vt:lpstr>
      <vt:lpstr> Ce qui se passe lors d’un incident </vt:lpstr>
      <vt:lpstr>Développements scientifiques </vt:lpstr>
      <vt:lpstr>Recherche académique </vt:lpstr>
      <vt:lpstr>Recherche académique </vt:lpstr>
      <vt:lpstr>L’ engagement politique </vt:lpstr>
      <vt:lpstr>Le gouvernement flamand </vt:lpstr>
      <vt:lpstr>Des initiatives en cours</vt:lpstr>
      <vt:lpstr>Des initiatives en cours</vt:lpstr>
      <vt:lpstr>Des iniatives en cours </vt:lpstr>
      <vt:lpstr>Des initiatives en cours </vt:lpstr>
      <vt:lpstr>Autres acteurs </vt:lpstr>
      <vt:lpstr>Institutions </vt:lpstr>
      <vt:lpstr>A.s.b.l.’s</vt:lpstr>
      <vt:lpstr>A.s.b.l.’s </vt:lpstr>
      <vt:lpstr>Conclusions </vt:lpstr>
      <vt:lpstr>Les éléments positifs</vt:lpstr>
      <vt:lpstr>Défis qui restent </vt:lpstr>
      <vt:lpstr>Défis qui restent </vt:lpstr>
      <vt:lpstr>Merçi à tous! </vt:lpstr>
    </vt:vector>
  </TitlesOfParts>
  <Company>Khlim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bo route?</dc:title>
  <dc:creator>.</dc:creator>
  <cp:lastModifiedBy>Thérèse Lucas</cp:lastModifiedBy>
  <cp:revision>92</cp:revision>
  <dcterms:created xsi:type="dcterms:W3CDTF">2015-11-02T10:10:56Z</dcterms:created>
  <dcterms:modified xsi:type="dcterms:W3CDTF">2015-11-04T13:11:18Z</dcterms:modified>
</cp:coreProperties>
</file>